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4"/>
  </p:sldMasterIdLst>
  <p:notesMasterIdLst>
    <p:notesMasterId r:id="rId33"/>
  </p:notesMasterIdLst>
  <p:handoutMasterIdLst>
    <p:handoutMasterId r:id="rId34"/>
  </p:handoutMasterIdLst>
  <p:sldIdLst>
    <p:sldId id="256" r:id="rId5"/>
    <p:sldId id="257" r:id="rId6"/>
    <p:sldId id="310" r:id="rId7"/>
    <p:sldId id="262" r:id="rId8"/>
    <p:sldId id="261" r:id="rId9"/>
    <p:sldId id="307" r:id="rId10"/>
    <p:sldId id="260" r:id="rId11"/>
    <p:sldId id="311" r:id="rId12"/>
    <p:sldId id="263" r:id="rId13"/>
    <p:sldId id="317" r:id="rId14"/>
    <p:sldId id="281" r:id="rId15"/>
    <p:sldId id="314" r:id="rId16"/>
    <p:sldId id="313" r:id="rId17"/>
    <p:sldId id="308" r:id="rId18"/>
    <p:sldId id="309" r:id="rId19"/>
    <p:sldId id="267" r:id="rId20"/>
    <p:sldId id="298" r:id="rId21"/>
    <p:sldId id="266" r:id="rId22"/>
    <p:sldId id="302" r:id="rId23"/>
    <p:sldId id="305" r:id="rId24"/>
    <p:sldId id="315" r:id="rId25"/>
    <p:sldId id="279" r:id="rId26"/>
    <p:sldId id="292" r:id="rId27"/>
    <p:sldId id="280" r:id="rId28"/>
    <p:sldId id="293" r:id="rId29"/>
    <p:sldId id="294" r:id="rId30"/>
    <p:sldId id="290" r:id="rId31"/>
    <p:sldId id="316"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i Koopman" initials="TK" lastIdx="22" clrIdx="0">
    <p:extLst>
      <p:ext uri="{19B8F6BF-5375-455C-9EA6-DF929625EA0E}">
        <p15:presenceInfo xmlns:p15="http://schemas.microsoft.com/office/powerpoint/2012/main" userId="S-1-5-21-2748484495-3172827806-853188660-22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E1CE"/>
    <a:srgbClr val="57F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4F8B41-9D98-89B6-EA69-98309189BDF2}" v="15" dt="2024-09-04T14:29:35.314"/>
    <p1510:client id="{1DDC9E49-4926-191F-6562-9EA63F99E002}" v="11" dt="2024-09-03T17:39:46.351"/>
    <p1510:client id="{2B25C678-0CD7-E650-416B-419C23B1FB03}" v="6" dt="2024-09-05T13:31:23.801"/>
    <p1510:client id="{63E47561-679A-6031-543F-445822B632EA}" v="4" dt="2024-09-03T16:18:41.824"/>
    <p1510:client id="{B1735E04-71D0-2540-6564-3966A5224686}" v="7" dt="2024-09-04T23:19:02.344"/>
    <p1510:client id="{BA18BF6F-79AA-1585-404C-68FAF4FA4AFA}" v="456" dt="2024-09-04T14:58:43.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E729FC7-7126-41BB-AD1A-58A10B88C855}" type="datetimeFigureOut">
              <a:rPr lang="en-US" smtClean="0"/>
              <a:t>9/5/2024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274B48A-822E-4B54-B1C6-A42F637BB903}" type="slidenum">
              <a:rPr lang="en-US" smtClean="0"/>
              <a:t>‹#›</a:t>
            </a:fld>
            <a:endParaRPr lang="en-US"/>
          </a:p>
        </p:txBody>
      </p:sp>
    </p:spTree>
    <p:extLst>
      <p:ext uri="{BB962C8B-B14F-4D97-AF65-F5344CB8AC3E}">
        <p14:creationId xmlns:p14="http://schemas.microsoft.com/office/powerpoint/2010/main" val="417480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6EB8F75-4CC1-4FA0-9F11-6AD3130774A2}" type="datetimeFigureOut">
              <a:rPr lang="en-US" smtClean="0"/>
              <a:t>9/5/2024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E5DFF46-28E9-4E43-8570-44A920811AB0}" type="slidenum">
              <a:rPr lang="en-US" smtClean="0"/>
              <a:t>‹#›</a:t>
            </a:fld>
            <a:endParaRPr lang="en-US"/>
          </a:p>
        </p:txBody>
      </p:sp>
    </p:spTree>
    <p:extLst>
      <p:ext uri="{BB962C8B-B14F-4D97-AF65-F5344CB8AC3E}">
        <p14:creationId xmlns:p14="http://schemas.microsoft.com/office/powerpoint/2010/main" val="243422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Janna </a:t>
            </a:r>
            <a:r>
              <a:rPr lang="en-US"/>
              <a:t>– introduce CoC team; This mtg with be recorded, this</a:t>
            </a:r>
            <a:r>
              <a:rPr lang="en-US" baseline="0"/>
              <a:t> will be posted on our news and events page, along with the </a:t>
            </a:r>
            <a:r>
              <a:rPr lang="en-US" baseline="0" err="1"/>
              <a:t>powerpoint</a:t>
            </a:r>
            <a:r>
              <a:rPr lang="en-US" baseline="0"/>
              <a:t> from this </a:t>
            </a:r>
            <a:r>
              <a:rPr lang="en-US"/>
              <a:t>presentation. Shaundell and I</a:t>
            </a:r>
            <a:r>
              <a:rPr lang="en-US" baseline="0"/>
              <a:t> am going to </a:t>
            </a:r>
            <a:r>
              <a:rPr lang="en-US"/>
              <a:t>take turns presenting </a:t>
            </a:r>
            <a:r>
              <a:rPr lang="en-US" baseline="0"/>
              <a:t>the information</a:t>
            </a:r>
            <a:r>
              <a:rPr lang="en-US"/>
              <a:t>.</a:t>
            </a:r>
            <a:r>
              <a:rPr lang="en-US" baseline="0"/>
              <a:t> </a:t>
            </a:r>
            <a:r>
              <a:rPr lang="en-US"/>
              <a:t>There will be time for questions. If you have questions,</a:t>
            </a:r>
            <a:r>
              <a:rPr lang="en-US" baseline="0"/>
              <a:t> feel free to post them in the chat </a:t>
            </a:r>
            <a:r>
              <a:rPr lang="en-US"/>
              <a:t>and we will try to address as many as we can. We will post the Questions and Answers from today on our website. </a:t>
            </a:r>
            <a:endParaRPr lang="en-US" err="1">
              <a:ea typeface="Calibri"/>
              <a:cs typeface="Calibri"/>
            </a:endParaRPr>
          </a:p>
          <a:p>
            <a:pPr>
              <a:defRPr/>
            </a:pPr>
            <a:r>
              <a:rPr lang="en-US" sz="1200" kern="1200">
                <a:solidFill>
                  <a:schemeClr val="tx1"/>
                </a:solidFill>
                <a:effectLst/>
                <a:latin typeface="+mn-lt"/>
                <a:ea typeface="+mn-ea"/>
                <a:cs typeface="+mn-cs"/>
              </a:rPr>
              <a:t>This meeting is meant to provide information about the local process leading up to submission of an application to HUD, including all Renewal and Replacement applications for Current Continuum of Care and Youth Homelessness Demonstration Programs (YHDP), applying for new funding, the project selection process, and the timeline for project approval and </a:t>
            </a:r>
            <a:r>
              <a:rPr lang="en-US" sz="1200" kern="1200" err="1">
                <a:solidFill>
                  <a:schemeClr val="tx1"/>
                </a:solidFill>
                <a:effectLst/>
                <a:latin typeface="+mn-lt"/>
                <a:ea typeface="+mn-ea"/>
                <a:cs typeface="+mn-cs"/>
              </a:rPr>
              <a:t>esnaps</a:t>
            </a:r>
            <a:r>
              <a:rPr lang="en-US" sz="1200" kern="1200">
                <a:solidFill>
                  <a:schemeClr val="tx1"/>
                </a:solidFill>
                <a:effectLst/>
                <a:latin typeface="+mn-lt"/>
                <a:ea typeface="+mn-ea"/>
                <a:cs typeface="+mn-cs"/>
              </a:rPr>
              <a:t> submission.</a:t>
            </a:r>
            <a:r>
              <a:rPr lang="en-US"/>
              <a:t> </a:t>
            </a:r>
            <a:r>
              <a:rPr lang="en-US" b="1"/>
              <a:t>The biggest change this year is that HUD has issued a single two-year NOFO for FY24 and FY25.</a:t>
            </a:r>
            <a:r>
              <a:rPr lang="en-US"/>
              <a:t> </a:t>
            </a:r>
            <a:r>
              <a:rPr lang="en-US" b="1"/>
              <a:t>CoCs will submit one application for FY24 </a:t>
            </a:r>
            <a:r>
              <a:rPr lang="en-US" b="1" err="1"/>
              <a:t>anf</a:t>
            </a:r>
            <a:r>
              <a:rPr lang="en-US" b="1"/>
              <a:t> Fy25 funding. Projects awarded in FY24 are eligible for award in FY25 using their FY24 application and are not required to apply for renewal for FY5. </a:t>
            </a:r>
            <a:endParaRPr lang="en-US" sz="1200" b="1" kern="1200">
              <a:solidFill>
                <a:schemeClr val="tx1"/>
              </a:solidFill>
              <a:effectLst/>
              <a:latin typeface="+mn-lt"/>
              <a:ea typeface="Calibri"/>
              <a:cs typeface="Calibri"/>
            </a:endParaRPr>
          </a:p>
          <a:p>
            <a:pPr>
              <a:defRPr/>
            </a:pPr>
            <a:r>
              <a:rPr lang="en-US" sz="1200" kern="1200">
                <a:solidFill>
                  <a:schemeClr val="tx1"/>
                </a:solidFill>
                <a:effectLst/>
                <a:latin typeface="+mn-lt"/>
                <a:ea typeface="+mn-ea"/>
                <a:cs typeface="+mn-cs"/>
              </a:rPr>
              <a:t>Acting as the </a:t>
            </a:r>
            <a:r>
              <a:rPr lang="en-US" sz="1200" b="1" kern="1200">
                <a:solidFill>
                  <a:schemeClr val="tx1"/>
                </a:solidFill>
                <a:effectLst/>
                <a:latin typeface="+mn-lt"/>
                <a:ea typeface="+mn-ea"/>
                <a:cs typeface="+mn-cs"/>
              </a:rPr>
              <a:t>Collaborative Applicant </a:t>
            </a:r>
            <a:r>
              <a:rPr lang="en-US" sz="1200" kern="1200">
                <a:solidFill>
                  <a:schemeClr val="tx1"/>
                </a:solidFill>
                <a:effectLst/>
                <a:latin typeface="+mn-lt"/>
                <a:ea typeface="+mn-ea"/>
                <a:cs typeface="+mn-cs"/>
              </a:rPr>
              <a:t>for </a:t>
            </a:r>
            <a:r>
              <a:rPr lang="en-US" sz="1200" b="1" kern="1200">
                <a:solidFill>
                  <a:schemeClr val="tx1"/>
                </a:solidFill>
                <a:effectLst/>
                <a:latin typeface="+mn-lt"/>
                <a:ea typeface="+mn-ea"/>
                <a:cs typeface="+mn-cs"/>
              </a:rPr>
              <a:t>the Three County CoC</a:t>
            </a:r>
            <a:r>
              <a:rPr lang="en-US" sz="1200" kern="1200">
                <a:solidFill>
                  <a:schemeClr val="tx1"/>
                </a:solidFill>
                <a:effectLst/>
                <a:latin typeface="+mn-lt"/>
                <a:ea typeface="+mn-ea"/>
                <a:cs typeface="+mn-cs"/>
              </a:rPr>
              <a:t>, Community Action Pioneer Valley (CAPV) coordinates the submission of the Three County CoC Consolidated Application to HUD.  Project applications selected for the final submission to HUD on </a:t>
            </a:r>
            <a:r>
              <a:rPr lang="en-US"/>
              <a:t>October 30 2024</a:t>
            </a:r>
            <a:r>
              <a:rPr lang="en-US" sz="1200" kern="1200">
                <a:solidFill>
                  <a:schemeClr val="tx1"/>
                </a:solidFill>
                <a:effectLst/>
                <a:latin typeface="+mn-lt"/>
                <a:ea typeface="+mn-ea"/>
                <a:cs typeface="+mn-cs"/>
              </a:rPr>
              <a:t> are not confirmed until we have received final</a:t>
            </a:r>
            <a:r>
              <a:rPr lang="en-US" sz="1200" kern="1200" baseline="0">
                <a:solidFill>
                  <a:schemeClr val="tx1"/>
                </a:solidFill>
                <a:effectLst/>
                <a:latin typeface="+mn-lt"/>
                <a:ea typeface="+mn-ea"/>
                <a:cs typeface="+mn-cs"/>
              </a:rPr>
              <a:t> funding award information from HUD.  This is not likely to </a:t>
            </a:r>
            <a:r>
              <a:rPr lang="en-US"/>
              <a:t>happen until early 2025</a:t>
            </a:r>
            <a:r>
              <a:rPr lang="en-US" sz="1200" kern="1200">
                <a:solidFill>
                  <a:schemeClr val="tx1"/>
                </a:solidFill>
                <a:effectLst/>
                <a:latin typeface="+mn-lt"/>
                <a:ea typeface="+mn-ea"/>
                <a:cs typeface="+mn-cs"/>
              </a:rPr>
              <a:t>.  The Three County CoC will act as the recipient for all funding, and applicants approved for funding will be sub-recipients to the CoC grant process. As the Collaborative Applicant, CAPV is responsible for fiscal and programmatic monitoring of sub-recipient projects and funding.</a:t>
            </a:r>
            <a:endParaRPr lang="en-US" sz="1200" kern="1200">
              <a:solidFill>
                <a:schemeClr val="tx1"/>
              </a:solidFill>
              <a:effectLst/>
              <a:latin typeface="+mn-lt"/>
              <a:ea typeface="Calibri" panose="020F0502020204030204"/>
              <a:cs typeface="Calibri" panose="020F0502020204030204"/>
            </a:endParaRPr>
          </a:p>
          <a:p>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1</a:t>
            </a:fld>
            <a:endParaRPr lang="en-US"/>
          </a:p>
        </p:txBody>
      </p:sp>
    </p:spTree>
    <p:extLst>
      <p:ext uri="{BB962C8B-B14F-4D97-AF65-F5344CB8AC3E}">
        <p14:creationId xmlns:p14="http://schemas.microsoft.com/office/powerpoint/2010/main" val="3958229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Geography – Three Counties – anywhere in Berkshire, Hampshire, Franklin – and a percentage of your housing could be found outside of our </a:t>
            </a:r>
            <a:r>
              <a:rPr lang="en-US" err="1"/>
              <a:t>juristicion</a:t>
            </a:r>
            <a:r>
              <a:rPr lang="en-US"/>
              <a:t> if a program can prove service engagement – up to 20% of youth housing </a:t>
            </a:r>
          </a:p>
          <a:p>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2E5DFF46-28E9-4E43-8570-44A920811AB0}" type="slidenum">
              <a:rPr lang="en-US" smtClean="0"/>
              <a:t>10</a:t>
            </a:fld>
            <a:endParaRPr lang="en-US"/>
          </a:p>
        </p:txBody>
      </p:sp>
    </p:spTree>
    <p:extLst>
      <p:ext uri="{BB962C8B-B14F-4D97-AF65-F5344CB8AC3E}">
        <p14:creationId xmlns:p14="http://schemas.microsoft.com/office/powerpoint/2010/main" val="1985926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Specifically call out HMIS as it's really important: </a:t>
            </a:r>
            <a:endParaRPr lang="en-US"/>
          </a:p>
          <a:p>
            <a:r>
              <a:rPr lang="en-US"/>
              <a:t>HMIS</a:t>
            </a:r>
            <a:r>
              <a:rPr lang="en-US" b="1"/>
              <a:t> </a:t>
            </a:r>
            <a:r>
              <a:rPr lang="en-US"/>
              <a:t>refers to</a:t>
            </a:r>
            <a:r>
              <a:rPr lang="en-US" b="1"/>
              <a:t> </a:t>
            </a:r>
            <a:r>
              <a:rPr lang="en-US"/>
              <a:t>Homeless Management Information System</a:t>
            </a:r>
            <a:endParaRPr lang="en-US">
              <a:ea typeface="Calibri"/>
              <a:cs typeface="Calibri"/>
            </a:endParaRPr>
          </a:p>
          <a:p>
            <a:r>
              <a:rPr lang="en-US"/>
              <a:t>funded projects are required to participate in their CoC’s HMIS system, except victim service providers which must use a comparable database (</a:t>
            </a:r>
            <a:r>
              <a:rPr lang="en-US">
                <a:cs typeface="Calibri"/>
              </a:rPr>
              <a:t>* Primary mission of the agency</a:t>
            </a:r>
            <a:endParaRPr lang="en-US">
              <a:ea typeface="Calibri"/>
              <a:cs typeface="Calibri"/>
            </a:endParaRPr>
          </a:p>
          <a:p>
            <a:r>
              <a:rPr lang="en-US">
                <a:cs typeface="Calibri"/>
              </a:rPr>
              <a:t>* Funding sources</a:t>
            </a:r>
            <a:endParaRPr lang="en-US">
              <a:ea typeface="Calibri"/>
              <a:cs typeface="Calibri"/>
            </a:endParaRPr>
          </a:p>
          <a:p>
            <a:r>
              <a:rPr lang="en-US"/>
              <a:t>FVPSA, OVC, OVW</a:t>
            </a:r>
            <a:endParaRPr lang="en-US">
              <a:ea typeface="Calibri"/>
              <a:cs typeface="Calibri"/>
            </a:endParaRPr>
          </a:p>
          <a:p>
            <a:r>
              <a:rPr lang="en-US"/>
              <a:t>Family Violence Prevention and Services Act, Office for Victims of Crime, Office on Violence Against Women)</a:t>
            </a:r>
            <a:endParaRPr lang="en-US">
              <a:ea typeface="Calibri"/>
              <a:cs typeface="Calibri"/>
            </a:endParaRPr>
          </a:p>
          <a:p>
            <a:pPr>
              <a:buFont typeface="Arial" panose="020B0604020202020204" pitchFamily="34" charset="0"/>
              <a:buChar char="•"/>
            </a:pPr>
            <a:endParaRPr lang="en-US"/>
          </a:p>
          <a:p>
            <a:pPr>
              <a:buFont typeface="Arial" panose="020B0604020202020204" pitchFamily="34" charset="0"/>
              <a:buChar char="•"/>
            </a:pPr>
            <a:r>
              <a:rPr lang="en-US"/>
              <a:t> Participation includes data entry at participant intake, exit, and an annual assessment. </a:t>
            </a:r>
            <a:endParaRPr lang="en-US">
              <a:ea typeface="Calibri"/>
              <a:cs typeface="Calibri"/>
            </a:endParaRPr>
          </a:p>
          <a:p>
            <a:pPr>
              <a:buFont typeface="Arial" panose="020B0604020202020204" pitchFamily="34" charset="0"/>
              <a:buChar char="•"/>
            </a:pPr>
            <a:r>
              <a:rPr lang="en-US"/>
              <a:t> Participation includes all engagement required by the Coordinated Entry Process and the CoC’s HMIS lead agency’s </a:t>
            </a:r>
            <a:r>
              <a:rPr lang="en-US" i="1"/>
              <a:t>(Community Action Pioneer Valley) </a:t>
            </a:r>
            <a:r>
              <a:rPr lang="en-US"/>
              <a:t>requirements, as outlined in CoC’s HMIS Charter. </a:t>
            </a:r>
            <a:endParaRPr lang="en-US">
              <a:ea typeface="Calibri"/>
              <a:cs typeface="Calibri"/>
            </a:endParaRPr>
          </a:p>
          <a:p>
            <a:endParaRPr lang="en-US">
              <a:ea typeface="Calibri"/>
              <a:cs typeface="Calibri"/>
            </a:endParaRPr>
          </a:p>
          <a:p>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11</a:t>
            </a:fld>
            <a:endParaRPr lang="en-US"/>
          </a:p>
        </p:txBody>
      </p:sp>
    </p:spTree>
    <p:extLst>
      <p:ext uri="{BB962C8B-B14F-4D97-AF65-F5344CB8AC3E}">
        <p14:creationId xmlns:p14="http://schemas.microsoft.com/office/powerpoint/2010/main" val="406402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One more slide specifically on Coordinated Entry – very important</a:t>
            </a:r>
          </a:p>
        </p:txBody>
      </p:sp>
      <p:sp>
        <p:nvSpPr>
          <p:cNvPr id="4" name="Slide Number Placeholder 3"/>
          <p:cNvSpPr>
            <a:spLocks noGrp="1"/>
          </p:cNvSpPr>
          <p:nvPr>
            <p:ph type="sldNum" sz="quarter" idx="5"/>
          </p:nvPr>
        </p:nvSpPr>
        <p:spPr/>
        <p:txBody>
          <a:bodyPr/>
          <a:lstStyle/>
          <a:p>
            <a:fld id="{2E5DFF46-28E9-4E43-8570-44A920811AB0}" type="slidenum">
              <a:rPr lang="en-US" smtClean="0"/>
              <a:t>12</a:t>
            </a:fld>
            <a:endParaRPr lang="en-US"/>
          </a:p>
        </p:txBody>
      </p:sp>
    </p:spTree>
    <p:extLst>
      <p:ext uri="{BB962C8B-B14F-4D97-AF65-F5344CB8AC3E}">
        <p14:creationId xmlns:p14="http://schemas.microsoft.com/office/powerpoint/2010/main" val="3765853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Shaundell</a:t>
            </a:r>
          </a:p>
        </p:txBody>
      </p:sp>
      <p:sp>
        <p:nvSpPr>
          <p:cNvPr id="4" name="Slide Number Placeholder 3"/>
          <p:cNvSpPr>
            <a:spLocks noGrp="1"/>
          </p:cNvSpPr>
          <p:nvPr>
            <p:ph type="sldNum" sz="quarter" idx="5"/>
          </p:nvPr>
        </p:nvSpPr>
        <p:spPr/>
        <p:txBody>
          <a:bodyPr/>
          <a:lstStyle/>
          <a:p>
            <a:fld id="{2E5DFF46-28E9-4E43-8570-44A920811AB0}" type="slidenum">
              <a:rPr lang="en-US" smtClean="0"/>
              <a:t>13</a:t>
            </a:fld>
            <a:endParaRPr lang="en-US"/>
          </a:p>
        </p:txBody>
      </p:sp>
    </p:spTree>
    <p:extLst>
      <p:ext uri="{BB962C8B-B14F-4D97-AF65-F5344CB8AC3E}">
        <p14:creationId xmlns:p14="http://schemas.microsoft.com/office/powerpoint/2010/main" val="166748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Shaundell</a:t>
            </a:r>
            <a:endParaRPr lang="en-US" dirty="0"/>
          </a:p>
          <a:p>
            <a:r>
              <a:rPr lang="en-US" dirty="0"/>
              <a:t>PSH will just be Specifically for the CoC Bonus funds – the Permanent Supportive Housing program is for Long-term</a:t>
            </a:r>
            <a:r>
              <a:rPr lang="en-US" baseline="0" dirty="0"/>
              <a:t> – meaning no expected end date, participants may pay about 30% of their income towards rent and utilities – much like a section 8 voucher or other kinds of rental assistance.</a:t>
            </a:r>
            <a:endParaRPr lang="en-US" dirty="0">
              <a:ea typeface="Calibri" panose="020F0502020204030204"/>
              <a:cs typeface="Calibri" panose="020F0502020204030204"/>
            </a:endParaRPr>
          </a:p>
          <a:p>
            <a:endParaRPr lang="en-US" baseline="0"/>
          </a:p>
          <a:p>
            <a:r>
              <a:rPr lang="en-US" dirty="0"/>
              <a:t>Continue to read from slide</a:t>
            </a:r>
            <a:endParaRPr lang="en-US" dirty="0">
              <a:ea typeface="Calibri"/>
              <a:cs typeface="Calibri"/>
            </a:endParaRPr>
          </a:p>
          <a:p>
            <a:endParaRPr lang="en-US" b="1" i="1" baseline="0">
              <a:ea typeface="Calibri"/>
              <a:cs typeface="Calibri"/>
            </a:endParaRPr>
          </a:p>
          <a:p>
            <a:endParaRPr lang="en-US" b="1" i="1" baseline="0" dirty="0">
              <a:ea typeface="Calibri"/>
              <a:cs typeface="Calibri"/>
            </a:endParaRPr>
          </a:p>
          <a:p>
            <a:endParaRPr lang="en-US" baseline="0">
              <a:ea typeface="Calibri"/>
              <a:cs typeface="Calibri"/>
            </a:endParaRPr>
          </a:p>
          <a:p>
            <a:endParaRPr lang="en-US" baseline="0">
              <a:ea typeface="Calibri"/>
              <a:cs typeface="Calibri"/>
            </a:endParaRPr>
          </a:p>
        </p:txBody>
      </p:sp>
      <p:sp>
        <p:nvSpPr>
          <p:cNvPr id="4" name="Slide Number Placeholder 3"/>
          <p:cNvSpPr>
            <a:spLocks noGrp="1"/>
          </p:cNvSpPr>
          <p:nvPr>
            <p:ph type="sldNum" sz="quarter" idx="10"/>
          </p:nvPr>
        </p:nvSpPr>
        <p:spPr/>
        <p:txBody>
          <a:bodyPr/>
          <a:lstStyle/>
          <a:p>
            <a:fld id="{2E5DFF46-28E9-4E43-8570-44A920811AB0}" type="slidenum">
              <a:rPr lang="en-US" smtClean="0"/>
              <a:t>16</a:t>
            </a:fld>
            <a:endParaRPr lang="en-US"/>
          </a:p>
        </p:txBody>
      </p:sp>
    </p:spTree>
    <p:extLst>
      <p:ext uri="{BB962C8B-B14F-4D97-AF65-F5344CB8AC3E}">
        <p14:creationId xmlns:p14="http://schemas.microsoft.com/office/powerpoint/2010/main" val="1384494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956238" cy="3660458"/>
          </a:xfrm>
        </p:spPr>
        <p:txBody>
          <a:bodyPr/>
          <a:lstStyle/>
          <a:p>
            <a:r>
              <a:rPr lang="en-US" dirty="0">
                <a:ea typeface="Calibri"/>
                <a:cs typeface="Calibri"/>
              </a:rPr>
              <a:t>Shaundell</a:t>
            </a:r>
            <a:endParaRPr lang="en-US" dirty="0"/>
          </a:p>
          <a:p>
            <a:r>
              <a:rPr lang="en-US" sz="1200" kern="1200" dirty="0">
                <a:solidFill>
                  <a:schemeClr val="tx1"/>
                </a:solidFill>
                <a:effectLst/>
                <a:latin typeface="+mn-lt"/>
                <a:ea typeface="+mn-ea"/>
                <a:cs typeface="+mn-cs"/>
              </a:rPr>
              <a:t>RRH or Rapid re-housing interventions assist households by helping them move </a:t>
            </a:r>
            <a:br>
              <a:rPr lang="en-US" dirty="0">
                <a:cs typeface="+mn-lt"/>
              </a:rPr>
            </a:br>
            <a:r>
              <a:rPr lang="en-US" sz="1200" kern="1200" dirty="0">
                <a:solidFill>
                  <a:schemeClr val="tx1"/>
                </a:solidFill>
                <a:effectLst/>
                <a:latin typeface="+mn-lt"/>
                <a:ea typeface="+mn-ea"/>
                <a:cs typeface="+mn-cs"/>
              </a:rPr>
              <a:t>directly into permanent housing in the community using whichever combination of financial assistance and housing-focused services needed and desired by the household.</a:t>
            </a:r>
            <a:endParaRPr lang="en-US" dirty="0">
              <a:ea typeface="Calibri"/>
              <a:cs typeface="Calibri"/>
            </a:endParaRPr>
          </a:p>
          <a:p>
            <a:endParaRPr lang="en-US" sz="1200" b="1" kern="1200">
              <a:solidFill>
                <a:schemeClr val="tx1"/>
              </a:solidFill>
              <a:effectLst/>
              <a:latin typeface="+mn-lt"/>
              <a:ea typeface="+mn-ea"/>
              <a:cs typeface="+mn-cs"/>
            </a:endParaRPr>
          </a:p>
          <a:p>
            <a:r>
              <a:rPr lang="en-US" dirty="0">
                <a:ea typeface="Calibri"/>
                <a:cs typeface="Calibri"/>
              </a:rPr>
              <a:t>Read from the slide</a:t>
            </a:r>
          </a:p>
        </p:txBody>
      </p:sp>
      <p:sp>
        <p:nvSpPr>
          <p:cNvPr id="4" name="Slide Number Placeholder 3"/>
          <p:cNvSpPr>
            <a:spLocks noGrp="1"/>
          </p:cNvSpPr>
          <p:nvPr>
            <p:ph type="sldNum" sz="quarter" idx="10"/>
          </p:nvPr>
        </p:nvSpPr>
        <p:spPr/>
        <p:txBody>
          <a:bodyPr/>
          <a:lstStyle/>
          <a:p>
            <a:fld id="{2E5DFF46-28E9-4E43-8570-44A920811AB0}" type="slidenum">
              <a:rPr lang="en-US" smtClean="0"/>
              <a:t>17</a:t>
            </a:fld>
            <a:endParaRPr lang="en-US"/>
          </a:p>
        </p:txBody>
      </p:sp>
    </p:spTree>
    <p:extLst>
      <p:ext uri="{BB962C8B-B14F-4D97-AF65-F5344CB8AC3E}">
        <p14:creationId xmlns:p14="http://schemas.microsoft.com/office/powerpoint/2010/main" val="2434599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Shaundell</a:t>
            </a:r>
            <a:endParaRPr lang="en-US" dirty="0"/>
          </a:p>
          <a:p>
            <a:r>
              <a:rPr lang="en-US" dirty="0"/>
              <a:t>Read from the slide</a:t>
            </a:r>
          </a:p>
          <a:p>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18</a:t>
            </a:fld>
            <a:endParaRPr lang="en-US"/>
          </a:p>
        </p:txBody>
      </p:sp>
    </p:spTree>
    <p:extLst>
      <p:ext uri="{BB962C8B-B14F-4D97-AF65-F5344CB8AC3E}">
        <p14:creationId xmlns:p14="http://schemas.microsoft.com/office/powerpoint/2010/main" val="1171384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123698"/>
          </a:xfrm>
        </p:spPr>
        <p:txBody>
          <a:bodyPr/>
          <a:lstStyle/>
          <a:p>
            <a:r>
              <a:rPr lang="en-US" dirty="0">
                <a:ea typeface="Calibri"/>
                <a:cs typeface="Calibri"/>
              </a:rPr>
              <a:t>Shaundell</a:t>
            </a:r>
            <a:endParaRPr lang="en-US" dirty="0"/>
          </a:p>
          <a:p>
            <a:r>
              <a:rPr lang="en-US" dirty="0"/>
              <a:t>Completed and fully answered applications for New Projects should include the most recent Audit and documented Match letters.</a:t>
            </a:r>
            <a:endParaRPr lang="en-US" dirty="0">
              <a:ea typeface="Calibri"/>
              <a:cs typeface="Calibri"/>
            </a:endParaRPr>
          </a:p>
          <a:p>
            <a:endParaRPr lang="en-US" dirty="0">
              <a:ea typeface="Calibri"/>
              <a:cs typeface="Calibri"/>
            </a:endParaRPr>
          </a:p>
          <a:p>
            <a:r>
              <a:rPr lang="en-US" i="1" dirty="0"/>
              <a:t> </a:t>
            </a:r>
            <a:endParaRPr lang="en-US" dirty="0"/>
          </a:p>
          <a:p>
            <a:endParaRPr lang="en-US" dirty="0">
              <a:ea typeface="Calibri"/>
              <a:cs typeface="Calibri"/>
            </a:endParaRPr>
          </a:p>
          <a:p>
            <a:pPr marL="0" indent="0">
              <a:buNone/>
            </a:pPr>
            <a:endParaRPr lang="en-US"/>
          </a:p>
          <a:p>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19</a:t>
            </a:fld>
            <a:endParaRPr lang="en-US"/>
          </a:p>
        </p:txBody>
      </p:sp>
    </p:spTree>
    <p:extLst>
      <p:ext uri="{BB962C8B-B14F-4D97-AF65-F5344CB8AC3E}">
        <p14:creationId xmlns:p14="http://schemas.microsoft.com/office/powerpoint/2010/main" val="260671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Janna</a:t>
            </a:r>
            <a:r>
              <a:rPr lang="en-US"/>
              <a:t> – walk through</a:t>
            </a:r>
            <a:r>
              <a:rPr lang="en-US" baseline="0"/>
              <a:t> the day’s agenda and give some detail</a:t>
            </a:r>
          </a:p>
          <a:p>
            <a:r>
              <a:rPr lang="en-US">
                <a:ea typeface="Calibri"/>
                <a:cs typeface="Calibri"/>
              </a:rPr>
              <a:t>Funding and Timeline: we will explain what how much and for what components we are able to apply for this year </a:t>
            </a:r>
          </a:p>
          <a:p>
            <a:r>
              <a:rPr lang="en-US">
                <a:ea typeface="Calibri"/>
                <a:cs typeface="Calibri"/>
              </a:rPr>
              <a:t>Subrecipient Eligibility and Requirements: threshold criteria to be eligible to apply</a:t>
            </a:r>
          </a:p>
          <a:p>
            <a:r>
              <a:rPr lang="en-US">
                <a:ea typeface="Calibri"/>
                <a:cs typeface="Calibri"/>
              </a:rPr>
              <a:t>Project Priorities, Scoring and </a:t>
            </a:r>
            <a:r>
              <a:rPr lang="en-US" err="1">
                <a:ea typeface="Calibri"/>
                <a:cs typeface="Calibri"/>
              </a:rPr>
              <a:t>and</a:t>
            </a:r>
            <a:r>
              <a:rPr lang="en-US">
                <a:ea typeface="Calibri"/>
                <a:cs typeface="Calibri"/>
              </a:rPr>
              <a:t> Types: we will talk about what we are looking for, how we are scoring and what HUD is allowing for new projects this time</a:t>
            </a:r>
          </a:p>
          <a:p>
            <a:r>
              <a:rPr lang="en-US">
                <a:ea typeface="Calibri"/>
                <a:cs typeface="Calibri"/>
              </a:rPr>
              <a:t>Grant Admin and Subrecipient Responsibility: what are the expectations if you get funding</a:t>
            </a:r>
          </a:p>
          <a:p>
            <a:r>
              <a:rPr lang="en-US">
                <a:ea typeface="Calibri"/>
                <a:cs typeface="Calibri"/>
              </a:rPr>
              <a:t>Next Steps and Questions</a:t>
            </a:r>
          </a:p>
        </p:txBody>
      </p:sp>
      <p:sp>
        <p:nvSpPr>
          <p:cNvPr id="4" name="Slide Number Placeholder 3"/>
          <p:cNvSpPr>
            <a:spLocks noGrp="1"/>
          </p:cNvSpPr>
          <p:nvPr>
            <p:ph type="sldNum" sz="quarter" idx="10"/>
          </p:nvPr>
        </p:nvSpPr>
        <p:spPr/>
        <p:txBody>
          <a:bodyPr/>
          <a:lstStyle/>
          <a:p>
            <a:fld id="{2E5DFF46-28E9-4E43-8570-44A920811AB0}" type="slidenum">
              <a:rPr lang="en-US" smtClean="0"/>
              <a:t>2</a:t>
            </a:fld>
            <a:endParaRPr lang="en-US"/>
          </a:p>
        </p:txBody>
      </p:sp>
    </p:spTree>
    <p:extLst>
      <p:ext uri="{BB962C8B-B14F-4D97-AF65-F5344CB8AC3E}">
        <p14:creationId xmlns:p14="http://schemas.microsoft.com/office/powerpoint/2010/main" val="2255128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ea typeface="Calibri"/>
                <a:cs typeface="Calibri"/>
              </a:rPr>
              <a:t>Shaundell</a:t>
            </a:r>
            <a:endParaRPr lang="en-US" dirty="0"/>
          </a:p>
          <a:p>
            <a:pPr lvl="1"/>
            <a:endParaRPr lang="en-US">
              <a:ea typeface="Calibri"/>
              <a:cs typeface="Calibri"/>
            </a:endParaRPr>
          </a:p>
          <a:p>
            <a:pPr lvl="1"/>
            <a:endParaRPr lang="en-US"/>
          </a:p>
          <a:p>
            <a:pPr fontAlgn="base"/>
            <a:r>
              <a:rPr lang="en-US" b="1" dirty="0"/>
              <a:t>The Ranking and Evaluation team </a:t>
            </a:r>
            <a:r>
              <a:rPr lang="en-US" dirty="0"/>
              <a:t>will meeting to score the new applications on October 3rd and the CoC Board will </a:t>
            </a:r>
            <a:r>
              <a:rPr lang="en-US" dirty="0" err="1"/>
              <a:t>aporive</a:t>
            </a:r>
            <a:r>
              <a:rPr lang="en-US" dirty="0"/>
              <a:t> on October 11th. </a:t>
            </a:r>
            <a:endParaRPr lang="en-US" dirty="0">
              <a:ea typeface="Calibri"/>
              <a:cs typeface="Calibri"/>
            </a:endParaRPr>
          </a:p>
          <a:p>
            <a:pPr fontAlgn="base"/>
            <a:r>
              <a:rPr lang="en-US" dirty="0"/>
              <a:t> </a:t>
            </a:r>
            <a:endParaRPr lang="en-US" b="1" dirty="0"/>
          </a:p>
          <a:p>
            <a:pPr fontAlgn="base"/>
            <a:endParaRPr lang="en-US">
              <a:ea typeface="Calibri"/>
              <a:cs typeface="Calibri"/>
            </a:endParaRPr>
          </a:p>
          <a:p>
            <a:pPr fontAlgn="base"/>
            <a:endParaRPr lang="en-US"/>
          </a:p>
          <a:p>
            <a:endParaRPr lang="en-US">
              <a:ea typeface="Calibri" panose="020F0502020204030204"/>
              <a:cs typeface="Calibri" panose="020F0502020204030204"/>
            </a:endParaRPr>
          </a:p>
        </p:txBody>
      </p:sp>
      <p:sp>
        <p:nvSpPr>
          <p:cNvPr id="4" name="Slide Number Placeholder 3"/>
          <p:cNvSpPr>
            <a:spLocks noGrp="1"/>
          </p:cNvSpPr>
          <p:nvPr>
            <p:ph type="sldNum" sz="quarter" idx="10"/>
          </p:nvPr>
        </p:nvSpPr>
        <p:spPr/>
        <p:txBody>
          <a:bodyPr/>
          <a:lstStyle/>
          <a:p>
            <a:fld id="{2E5DFF46-28E9-4E43-8570-44A920811AB0}" type="slidenum">
              <a:rPr lang="en-US" smtClean="0"/>
              <a:t>20</a:t>
            </a:fld>
            <a:endParaRPr lang="en-US"/>
          </a:p>
        </p:txBody>
      </p:sp>
    </p:spTree>
    <p:extLst>
      <p:ext uri="{BB962C8B-B14F-4D97-AF65-F5344CB8AC3E}">
        <p14:creationId xmlns:p14="http://schemas.microsoft.com/office/powerpoint/2010/main" val="3506560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Shaundell</a:t>
            </a:r>
          </a:p>
          <a:p>
            <a:endParaRPr lang="en-US" dirty="0">
              <a:ea typeface="Calibri"/>
              <a:cs typeface="Calibri"/>
            </a:endParaRPr>
          </a:p>
          <a:p>
            <a:r>
              <a:rPr lang="en-US" dirty="0">
                <a:ea typeface="Calibri"/>
                <a:cs typeface="Calibri"/>
              </a:rPr>
              <a:t>The Criteria for scoring can be found in Appendix B of the RFP. Scoring for new projects will include Read the slide.</a:t>
            </a:r>
          </a:p>
        </p:txBody>
      </p:sp>
      <p:sp>
        <p:nvSpPr>
          <p:cNvPr id="4" name="Slide Number Placeholder 3"/>
          <p:cNvSpPr>
            <a:spLocks noGrp="1"/>
          </p:cNvSpPr>
          <p:nvPr>
            <p:ph type="sldNum" sz="quarter" idx="5"/>
          </p:nvPr>
        </p:nvSpPr>
        <p:spPr/>
        <p:txBody>
          <a:bodyPr/>
          <a:lstStyle/>
          <a:p>
            <a:fld id="{2E5DFF46-28E9-4E43-8570-44A920811AB0}" type="slidenum">
              <a:rPr lang="en-US" smtClean="0"/>
              <a:t>21</a:t>
            </a:fld>
            <a:endParaRPr lang="en-US"/>
          </a:p>
        </p:txBody>
      </p:sp>
    </p:spTree>
    <p:extLst>
      <p:ext uri="{BB962C8B-B14F-4D97-AF65-F5344CB8AC3E}">
        <p14:creationId xmlns:p14="http://schemas.microsoft.com/office/powerpoint/2010/main" val="317321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Janna</a:t>
            </a:r>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22</a:t>
            </a:fld>
            <a:endParaRPr lang="en-US"/>
          </a:p>
        </p:txBody>
      </p:sp>
    </p:spTree>
    <p:extLst>
      <p:ext uri="{BB962C8B-B14F-4D97-AF65-F5344CB8AC3E}">
        <p14:creationId xmlns:p14="http://schemas.microsoft.com/office/powerpoint/2010/main" val="1645694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Community action is</a:t>
            </a:r>
            <a:r>
              <a:rPr lang="en-US" baseline="0"/>
              <a:t> what’s called the collaborative applicant.  This means that we receive all of the funding as the “Recipient” and then subcontract with all of our agencies and project representatives as “</a:t>
            </a:r>
            <a:r>
              <a:rPr lang="en-US" baseline="0" dirty="0"/>
              <a:t>subrecipients</a:t>
            </a:r>
            <a:r>
              <a:rPr lang="en-US" baseline="0"/>
              <a:t>”.  The billing process is through a reimbursement contract and Community Action requires MONTHLY billing processes.  I suggest that applicants read the </a:t>
            </a:r>
            <a:r>
              <a:rPr lang="en-US" baseline="0" dirty="0"/>
              <a:t>subrecipient</a:t>
            </a:r>
            <a:r>
              <a:rPr lang="en-US" baseline="0"/>
              <a:t> </a:t>
            </a:r>
            <a:r>
              <a:rPr lang="en-US" dirty="0"/>
              <a:t>manual that is posted on the CoC website under Resources – Three County CoC Documents – Subrecipient Documents. All projects will be required to sign off on the Subrecipient Manual at the time of signing the Grant Agreements. </a:t>
            </a:r>
          </a:p>
          <a:p>
            <a:r>
              <a:rPr lang="en-US" b="1" dirty="0"/>
              <a:t>Project Requirements – </a:t>
            </a:r>
            <a:r>
              <a:rPr lang="en-US" dirty="0"/>
              <a:t>Agree to work with The CoC Board &amp; Staff on project design and implementation once selected, as approved by the Ranking and Evaluation Committee and Selection team.  This will include finalizing project scope and proposed budget; </a:t>
            </a:r>
            <a:endParaRPr lang="en-US" dirty="0">
              <a:ea typeface="Calibri"/>
              <a:cs typeface="Calibri"/>
            </a:endParaRPr>
          </a:p>
          <a:p>
            <a:r>
              <a:rPr lang="en-US" dirty="0"/>
              <a:t>Be prepared to begin project implementation at time of funding availability; </a:t>
            </a:r>
            <a:endParaRPr lang="en-US" dirty="0">
              <a:ea typeface="Calibri"/>
              <a:cs typeface="Calibri"/>
            </a:endParaRPr>
          </a:p>
          <a:p>
            <a:r>
              <a:rPr lang="en-US" dirty="0"/>
              <a:t>Agree to adhere to Community Action Pioneer Valley’s fiscal expectations; </a:t>
            </a:r>
            <a:endParaRPr lang="en-US" dirty="0">
              <a:ea typeface="Calibri"/>
              <a:cs typeface="Calibri"/>
            </a:endParaRPr>
          </a:p>
          <a:p>
            <a:r>
              <a:rPr lang="en-US" dirty="0"/>
              <a:t>Participate in annual evaluation by the CoC and demonstrate a commitment to Continuous Quality Improvement; </a:t>
            </a:r>
            <a:endParaRPr lang="en-US" dirty="0">
              <a:ea typeface="Calibri"/>
              <a:cs typeface="Calibri"/>
            </a:endParaRPr>
          </a:p>
          <a:p>
            <a:r>
              <a:rPr lang="en-US" dirty="0"/>
              <a:t>Participate in and Coordinate all program referrals through the Three County CoC Coordinated Entry Process   </a:t>
            </a:r>
            <a:endParaRPr lang="en-US" dirty="0">
              <a:ea typeface="Calibri"/>
              <a:cs typeface="Calibri"/>
            </a:endParaRPr>
          </a:p>
          <a:p>
            <a:r>
              <a:rPr lang="en-US" dirty="0"/>
              <a:t>Comply with program requirements as per the Three County Continuum of Care &amp; HUD Continuum of Care Interim Rule; </a:t>
            </a:r>
            <a:endParaRPr lang="en-US" dirty="0">
              <a:ea typeface="Calibri"/>
              <a:cs typeface="Calibri"/>
            </a:endParaRPr>
          </a:p>
          <a:p>
            <a:r>
              <a:rPr lang="en-US"/>
              <a:t> </a:t>
            </a:r>
            <a:endParaRPr lang="en-US">
              <a:ea typeface="Calibri"/>
              <a:cs typeface="Calibri"/>
            </a:endParaRPr>
          </a:p>
          <a:p>
            <a:r>
              <a:rPr lang="en-US" dirty="0"/>
              <a:t>ty practices while serving households experiencing homelessness </a:t>
            </a:r>
            <a:endParaRPr lang="en-US" dirty="0">
              <a:ea typeface="Calibri"/>
              <a:cs typeface="Calibri"/>
            </a:endParaRPr>
          </a:p>
        </p:txBody>
      </p:sp>
      <p:sp>
        <p:nvSpPr>
          <p:cNvPr id="4" name="Slide Number Placeholder 3"/>
          <p:cNvSpPr>
            <a:spLocks noGrp="1"/>
          </p:cNvSpPr>
          <p:nvPr>
            <p:ph type="sldNum" sz="quarter" idx="10"/>
          </p:nvPr>
        </p:nvSpPr>
        <p:spPr/>
        <p:txBody>
          <a:bodyPr/>
          <a:lstStyle/>
          <a:p>
            <a:fld id="{2E5DFF46-28E9-4E43-8570-44A920811AB0}" type="slidenum">
              <a:rPr lang="en-US" smtClean="0"/>
              <a:t>23</a:t>
            </a:fld>
            <a:endParaRPr lang="en-US"/>
          </a:p>
        </p:txBody>
      </p:sp>
    </p:spTree>
    <p:extLst>
      <p:ext uri="{BB962C8B-B14F-4D97-AF65-F5344CB8AC3E}">
        <p14:creationId xmlns:p14="http://schemas.microsoft.com/office/powerpoint/2010/main" val="664398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Projects</a:t>
            </a:r>
            <a:r>
              <a:rPr lang="en-US" baseline="0"/>
              <a:t> are required to provide 25% match</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CoC Program match is defined as the recipient’s or </a:t>
            </a:r>
            <a:r>
              <a:rPr lang="en-US" err="1"/>
              <a:t>subrecipient’s</a:t>
            </a:r>
            <a:r>
              <a:rPr lang="en-US"/>
              <a:t> contribution to cover the costs of the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Match can be cash or in-kind (services or goods), for in-kind, the sub-recipient must have an MOU with the third party that will provide the services.</a:t>
            </a:r>
          </a:p>
          <a:p>
            <a:pPr>
              <a:buFont typeface="Arial" panose="020B0604020202020204" pitchFamily="34" charset="0"/>
              <a:buChar char="•"/>
            </a:pPr>
            <a:r>
              <a:rPr lang="en-US"/>
              <a:t>Match must be documented prior to the grant agreement on agency letterhead</a:t>
            </a:r>
            <a:r>
              <a:rPr lang="en-US" baseline="0"/>
              <a:t> and submitted with the application to CAPV and to HUD</a:t>
            </a:r>
            <a:endParaRPr lang="en-US"/>
          </a:p>
          <a:p>
            <a:pPr>
              <a:buFont typeface="Arial" panose="020B0604020202020204" pitchFamily="34" charset="0"/>
              <a:buChar char="•"/>
            </a:pPr>
            <a:r>
              <a:rPr lang="en-US"/>
              <a:t> All match must be spent on costs that would be otherwise eligible under the CoC Program Interim Rule</a:t>
            </a:r>
          </a:p>
          <a:p>
            <a:pPr>
              <a:buFont typeface="Arial" panose="020B0604020202020204" pitchFamily="34" charset="0"/>
              <a:buChar char="•"/>
            </a:pPr>
            <a:endParaRPr lang="en-US"/>
          </a:p>
          <a:p>
            <a:pPr>
              <a:buFont typeface="Arial" panose="020B0604020202020204" pitchFamily="34" charset="0"/>
              <a:buChar char="•"/>
            </a:pPr>
            <a:r>
              <a:rPr lang="en-US"/>
              <a:t>If</a:t>
            </a:r>
            <a:r>
              <a:rPr lang="en-US" baseline="0"/>
              <a:t> match is incorrect, we will contact applicants to update it, but pay very close attention to what is described for match documentation in the RFP, it’s extremely specific.</a:t>
            </a:r>
            <a:endParaRPr lang="en-US"/>
          </a:p>
          <a:p>
            <a:endParaRPr lang="en-US"/>
          </a:p>
          <a:p>
            <a:r>
              <a:rPr lang="en-US"/>
              <a:t>Make verbal note that Match does not apply to leasing line</a:t>
            </a:r>
            <a:r>
              <a:rPr lang="en-US" baseline="0"/>
              <a:t> item- but don’t want to over complicate. </a:t>
            </a:r>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24</a:t>
            </a:fld>
            <a:endParaRPr lang="en-US"/>
          </a:p>
        </p:txBody>
      </p:sp>
    </p:spTree>
    <p:extLst>
      <p:ext uri="{BB962C8B-B14F-4D97-AF65-F5344CB8AC3E}">
        <p14:creationId xmlns:p14="http://schemas.microsoft.com/office/powerpoint/2010/main" val="2444292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r>
              <a:rPr lang="en-US" baseline="0"/>
              <a:t>You will document match during billing/monthly</a:t>
            </a:r>
            <a:r>
              <a:rPr lang="en-US"/>
              <a:t> reimbursement, </a:t>
            </a:r>
            <a:r>
              <a:rPr lang="en-US" baseline="0"/>
              <a:t>similar to the reimbursement request to CAPV</a:t>
            </a:r>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25</a:t>
            </a:fld>
            <a:endParaRPr lang="en-US"/>
          </a:p>
        </p:txBody>
      </p:sp>
    </p:spTree>
    <p:extLst>
      <p:ext uri="{BB962C8B-B14F-4D97-AF65-F5344CB8AC3E}">
        <p14:creationId xmlns:p14="http://schemas.microsoft.com/office/powerpoint/2010/main" val="1117725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COC projects have Admin costs at 10% and CAPV</a:t>
            </a:r>
            <a:r>
              <a:rPr lang="en-US"/>
              <a:t> retains</a:t>
            </a:r>
            <a:r>
              <a:rPr lang="en-US" baseline="0"/>
              <a:t> half</a:t>
            </a:r>
            <a:r>
              <a:rPr lang="en-US"/>
              <a:t> for grants </a:t>
            </a:r>
            <a:r>
              <a:rPr lang="en-US" dirty="0"/>
              <a:t>administration</a:t>
            </a:r>
            <a:r>
              <a:rPr lang="en-US" baseline="0" dirty="0"/>
              <a:t>.</a:t>
            </a:r>
            <a:r>
              <a:rPr lang="en-US" dirty="0"/>
              <a:t> Projects</a:t>
            </a:r>
            <a:r>
              <a:rPr lang="en-US" baseline="0" dirty="0"/>
              <a:t> </a:t>
            </a:r>
            <a:r>
              <a:rPr lang="en-US" baseline="0"/>
              <a:t>receive 5%.  However, there is a way to use your agencies approved indirect amount as match/ </a:t>
            </a:r>
            <a:r>
              <a:rPr lang="en-US"/>
              <a:t>or charged to line items on </a:t>
            </a:r>
            <a:r>
              <a:rPr lang="en-US" baseline="0"/>
              <a:t>eligible</a:t>
            </a:r>
            <a:r>
              <a:rPr lang="en-US"/>
              <a:t> </a:t>
            </a:r>
            <a:r>
              <a:rPr lang="en-US" baseline="0"/>
              <a:t>expenses.</a:t>
            </a:r>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26</a:t>
            </a:fld>
            <a:endParaRPr lang="en-US"/>
          </a:p>
        </p:txBody>
      </p:sp>
    </p:spTree>
    <p:extLst>
      <p:ext uri="{BB962C8B-B14F-4D97-AF65-F5344CB8AC3E}">
        <p14:creationId xmlns:p14="http://schemas.microsoft.com/office/powerpoint/2010/main" val="2922915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Shaundell</a:t>
            </a:r>
          </a:p>
          <a:p>
            <a:endParaRPr lang="en-US">
              <a:ea typeface="Calibri"/>
              <a:cs typeface="Calibri"/>
            </a:endParaRPr>
          </a:p>
        </p:txBody>
      </p:sp>
      <p:sp>
        <p:nvSpPr>
          <p:cNvPr id="4" name="Slide Number Placeholder 3"/>
          <p:cNvSpPr>
            <a:spLocks noGrp="1"/>
          </p:cNvSpPr>
          <p:nvPr>
            <p:ph type="sldNum" sz="quarter" idx="10"/>
          </p:nvPr>
        </p:nvSpPr>
        <p:spPr/>
        <p:txBody>
          <a:bodyPr/>
          <a:lstStyle/>
          <a:p>
            <a:fld id="{2E5DFF46-28E9-4E43-8570-44A920811AB0}" type="slidenum">
              <a:rPr lang="en-US" smtClean="0"/>
              <a:t>27</a:t>
            </a:fld>
            <a:endParaRPr lang="en-US"/>
          </a:p>
        </p:txBody>
      </p:sp>
    </p:spTree>
    <p:extLst>
      <p:ext uri="{BB962C8B-B14F-4D97-AF65-F5344CB8AC3E}">
        <p14:creationId xmlns:p14="http://schemas.microsoft.com/office/powerpoint/2010/main" val="313790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Shaundell</a:t>
            </a:r>
          </a:p>
          <a:p>
            <a:endParaRPr lang="en-US">
              <a:ea typeface="Calibri"/>
              <a:cs typeface="Calibri"/>
            </a:endParaRPr>
          </a:p>
          <a:p>
            <a:r>
              <a:rPr lang="en-US">
                <a:ea typeface="Calibri"/>
                <a:cs typeface="Calibri"/>
              </a:rPr>
              <a:t>We are going to review Funding and Timeline information.</a:t>
            </a:r>
          </a:p>
        </p:txBody>
      </p:sp>
      <p:sp>
        <p:nvSpPr>
          <p:cNvPr id="4" name="Slide Number Placeholder 3"/>
          <p:cNvSpPr>
            <a:spLocks noGrp="1"/>
          </p:cNvSpPr>
          <p:nvPr>
            <p:ph type="sldNum" sz="quarter" idx="5"/>
          </p:nvPr>
        </p:nvSpPr>
        <p:spPr/>
        <p:txBody>
          <a:bodyPr/>
          <a:lstStyle/>
          <a:p>
            <a:fld id="{2E5DFF46-28E9-4E43-8570-44A920811AB0}" type="slidenum">
              <a:rPr lang="en-US" smtClean="0"/>
              <a:t>3</a:t>
            </a:fld>
            <a:endParaRPr lang="en-US"/>
          </a:p>
        </p:txBody>
      </p:sp>
    </p:spTree>
    <p:extLst>
      <p:ext uri="{BB962C8B-B14F-4D97-AF65-F5344CB8AC3E}">
        <p14:creationId xmlns:p14="http://schemas.microsoft.com/office/powerpoint/2010/main" val="320368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a typeface="Calibri"/>
                <a:cs typeface="Calibri"/>
              </a:rPr>
              <a:t>Shaundell</a:t>
            </a:r>
            <a:endParaRPr lang="en-US" b="1" dirty="0"/>
          </a:p>
          <a:p>
            <a:endParaRPr lang="en-US" b="1"/>
          </a:p>
          <a:p>
            <a:r>
              <a:rPr lang="en-US" b="1" dirty="0"/>
              <a:t>Here</a:t>
            </a:r>
            <a:r>
              <a:rPr lang="en-US" b="1" baseline="0" dirty="0"/>
              <a:t> is a quick review of the full timeline.</a:t>
            </a:r>
            <a:r>
              <a:rPr lang="en-US" b="1" dirty="0"/>
              <a:t> </a:t>
            </a:r>
            <a:r>
              <a:rPr lang="en-US" dirty="0"/>
              <a:t>The FY2024 CoC Program NOFO is a 2-Year NOFO. The application and selection process for the FY 2024 CoC Program and YHDP Funding Opportunity will proceed much like it has in prior </a:t>
            </a:r>
            <a:r>
              <a:rPr lang="en-US" baseline="0" dirty="0"/>
              <a:t>year</a:t>
            </a:r>
            <a:r>
              <a:rPr lang="en-US" dirty="0"/>
              <a:t> competitions. However</a:t>
            </a:r>
            <a:r>
              <a:rPr lang="en-US" baseline="0" dirty="0"/>
              <a:t>, </a:t>
            </a:r>
            <a:r>
              <a:rPr lang="en-US" dirty="0"/>
              <a:t>we are only required to submit one CoC application that will be applicable </a:t>
            </a:r>
            <a:r>
              <a:rPr lang="en-US" baseline="0" dirty="0"/>
              <a:t>to the </a:t>
            </a:r>
            <a:r>
              <a:rPr lang="en-US" dirty="0"/>
              <a:t>FY 2024 and FY 2025 funding opportunities.</a:t>
            </a:r>
            <a:r>
              <a:rPr lang="en-US" baseline="0" dirty="0"/>
              <a:t> </a:t>
            </a:r>
            <a:r>
              <a:rPr lang="en-US" dirty="0"/>
              <a:t>Projects that are awarded with</a:t>
            </a:r>
            <a:r>
              <a:rPr lang="en-US" baseline="0" dirty="0"/>
              <a:t> a </a:t>
            </a:r>
            <a:r>
              <a:rPr lang="en-US" dirty="0"/>
              <a:t>12-month grant term during the FY 2024 </a:t>
            </a:r>
            <a:r>
              <a:rPr lang="en-US" baseline="0" dirty="0"/>
              <a:t>application </a:t>
            </a:r>
            <a:r>
              <a:rPr lang="en-US" dirty="0"/>
              <a:t>process will </a:t>
            </a:r>
            <a:r>
              <a:rPr lang="en-US" baseline="0" dirty="0"/>
              <a:t>be </a:t>
            </a:r>
            <a:r>
              <a:rPr lang="en-US" dirty="0"/>
              <a:t>eligible </a:t>
            </a:r>
            <a:r>
              <a:rPr lang="en-US" baseline="0" dirty="0"/>
              <a:t>for </a:t>
            </a:r>
            <a:r>
              <a:rPr lang="en-US" dirty="0"/>
              <a:t>an award in FY 2025 using their FY 2024 application submission and are not required to apply </a:t>
            </a:r>
            <a:r>
              <a:rPr lang="en-US" baseline="0" dirty="0"/>
              <a:t>for </a:t>
            </a:r>
            <a:r>
              <a:rPr lang="en-US" dirty="0"/>
              <a:t>renewal during the FY 2025 Funding Opportunity</a:t>
            </a:r>
            <a:r>
              <a:rPr lang="en-US" baseline="0" dirty="0"/>
              <a:t>. </a:t>
            </a:r>
            <a:r>
              <a:rPr lang="en-US" dirty="0"/>
              <a:t>Your application should reflect 1</a:t>
            </a:r>
            <a:r>
              <a:rPr lang="en-US" baseline="0" dirty="0"/>
              <a:t> year</a:t>
            </a:r>
            <a:r>
              <a:rPr lang="en-US" dirty="0"/>
              <a:t> of funding. Though the FY2024 CoC Competition NOFO covers two years (FY2024 and FY2025), </a:t>
            </a:r>
            <a:r>
              <a:rPr lang="en-US" baseline="0" dirty="0"/>
              <a:t>the </a:t>
            </a:r>
            <a:r>
              <a:rPr lang="en-US" dirty="0"/>
              <a:t>funding </a:t>
            </a:r>
            <a:r>
              <a:rPr lang="en-US" baseline="0" dirty="0"/>
              <a:t>will be </a:t>
            </a:r>
            <a:r>
              <a:rPr lang="en-US" dirty="0"/>
              <a:t>disbursed as two one-year budget periods. Your application in e-snaps must reflect only one year of funding. See Section I.A.3.b. </a:t>
            </a:r>
            <a:r>
              <a:rPr lang="en-US" baseline="0" dirty="0"/>
              <a:t>of </a:t>
            </a:r>
            <a:r>
              <a:rPr lang="en-US" dirty="0"/>
              <a:t>the NOFO for more information.</a:t>
            </a:r>
            <a:endParaRPr lang="en-US" b="1" dirty="0">
              <a:ea typeface="Calibri"/>
              <a:cs typeface="Calibri"/>
            </a:endParaRPr>
          </a:p>
          <a:p>
            <a:endParaRPr lang="en-US" b="1"/>
          </a:p>
          <a:p>
            <a:r>
              <a:rPr lang="en-US" sz="1200" kern="1200" dirty="0">
                <a:solidFill>
                  <a:schemeClr val="tx1"/>
                </a:solidFill>
                <a:effectLst/>
                <a:latin typeface="+mn-lt"/>
                <a:ea typeface="+mn-ea"/>
                <a:cs typeface="+mn-cs"/>
              </a:rPr>
              <a:t>The consolidated application will be submitted by CAPV and will include a CoC application</a:t>
            </a:r>
            <a:r>
              <a:rPr lang="en-US" sz="1200" kern="1200" baseline="0" dirty="0">
                <a:solidFill>
                  <a:schemeClr val="tx1"/>
                </a:solidFill>
                <a:effectLst/>
                <a:latin typeface="+mn-lt"/>
                <a:ea typeface="+mn-ea"/>
                <a:cs typeface="+mn-cs"/>
              </a:rPr>
              <a:t> &amp; all project applications.</a:t>
            </a:r>
            <a:endParaRPr lang="en-US" b="1" dirty="0"/>
          </a:p>
          <a:p>
            <a:r>
              <a:rPr lang="en-US" b="1" dirty="0"/>
              <a:t>Our hope is that new</a:t>
            </a:r>
            <a:r>
              <a:rPr lang="en-US" b="1" baseline="0" dirty="0"/>
              <a:t> projects will have a start date of </a:t>
            </a:r>
            <a:r>
              <a:rPr lang="en-US" b="1" dirty="0"/>
              <a:t>February 2025.</a:t>
            </a:r>
            <a:r>
              <a:rPr lang="en-US" b="1" baseline="0" dirty="0"/>
              <a:t> There are no guarantees for start dates, as we cannot begin a project or provide funding</a:t>
            </a:r>
            <a:r>
              <a:rPr lang="en-US" b="1" dirty="0"/>
              <a:t>. </a:t>
            </a:r>
            <a:endParaRPr lang="en-US" b="1" baseline="0" dirty="0">
              <a:ea typeface="Calibri"/>
              <a:cs typeface="Calibri"/>
            </a:endParaRPr>
          </a:p>
          <a:p>
            <a:endParaRPr lang="en-US" b="1"/>
          </a:p>
          <a:p>
            <a:r>
              <a:rPr lang="en-US" b="1" dirty="0"/>
              <a:t>Note:</a:t>
            </a:r>
            <a:r>
              <a:rPr lang="en-US" b="1" baseline="0" dirty="0"/>
              <a:t> Grant agreements will be made once the CoC has received notice in writing and the funding is available in ELOCCs, so not likely until right before project start.  However, projects will be notified as soon as HUD releases funding awards notification.</a:t>
            </a:r>
            <a:endParaRPr lang="en-US" b="1" dirty="0">
              <a:ea typeface="Calibri"/>
              <a:cs typeface="Calibri"/>
            </a:endParaRPr>
          </a:p>
        </p:txBody>
      </p:sp>
      <p:sp>
        <p:nvSpPr>
          <p:cNvPr id="4" name="Slide Number Placeholder 3"/>
          <p:cNvSpPr>
            <a:spLocks noGrp="1"/>
          </p:cNvSpPr>
          <p:nvPr>
            <p:ph type="sldNum" sz="quarter" idx="10"/>
          </p:nvPr>
        </p:nvSpPr>
        <p:spPr/>
        <p:txBody>
          <a:bodyPr/>
          <a:lstStyle/>
          <a:p>
            <a:fld id="{2E5DFF46-28E9-4E43-8570-44A920811AB0}" type="slidenum">
              <a:rPr lang="en-US" smtClean="0"/>
              <a:t>4</a:t>
            </a:fld>
            <a:endParaRPr lang="en-US"/>
          </a:p>
        </p:txBody>
      </p:sp>
    </p:spTree>
    <p:extLst>
      <p:ext uri="{BB962C8B-B14F-4D97-AF65-F5344CB8AC3E}">
        <p14:creationId xmlns:p14="http://schemas.microsoft.com/office/powerpoint/2010/main" val="74535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Shaundell</a:t>
            </a:r>
            <a:endParaRPr lang="en-US" dirty="0"/>
          </a:p>
          <a:p>
            <a:r>
              <a:rPr lang="en-US" dirty="0"/>
              <a:t>The Annual Renewal Demand will include all CoC renewal housing and service projects, and the CoC’s administrative grants for Coordinated Entry</a:t>
            </a:r>
            <a:r>
              <a:rPr lang="en-US" baseline="0" dirty="0"/>
              <a:t> &amp; </a:t>
            </a:r>
            <a:r>
              <a:rPr lang="en-US" dirty="0"/>
              <a:t>data system engagement and reporting, for adult system and YHDP – which were included as appendix C &amp; D of the RFP.</a:t>
            </a:r>
            <a:endParaRPr lang="en-US" dirty="0">
              <a:ea typeface="Calibri"/>
              <a:cs typeface="Calibri"/>
            </a:endParaRPr>
          </a:p>
          <a:p>
            <a:endParaRPr lang="en-US"/>
          </a:p>
          <a:p>
            <a:r>
              <a:rPr lang="en-US" dirty="0"/>
              <a:t> Available NEW funding includes new DV (RRH/TH-RHH) Bonus – Approximately $373,323 &amp; CoC Bonus funding – Approx. $359,069 (PSH, RHH, TH-RRH) and the</a:t>
            </a:r>
            <a:r>
              <a:rPr lang="en-US" baseline="0" dirty="0"/>
              <a:t> </a:t>
            </a:r>
            <a:r>
              <a:rPr lang="en-US" dirty="0"/>
              <a:t>planning dollars</a:t>
            </a:r>
            <a:r>
              <a:rPr lang="en-US" baseline="0" dirty="0"/>
              <a:t> will increase to $</a:t>
            </a:r>
            <a:r>
              <a:rPr lang="en-US" dirty="0"/>
              <a:t>149,612</a:t>
            </a:r>
            <a:r>
              <a:rPr lang="en-US" baseline="0" dirty="0"/>
              <a:t>.  This is funding used for the Continuum’s activities in the regional efforts to end homelessness – staffing, consulting work, program monitoring work, and coordination with the municipalities to address the region’s consolidated plans, racial equity work, etc.</a:t>
            </a:r>
            <a:endParaRPr lang="en-US" baseline="0" dirty="0">
              <a:ea typeface="Calibri"/>
              <a:cs typeface="Calibri"/>
            </a:endParaRPr>
          </a:p>
          <a:p>
            <a:endParaRPr lang="en-US" baseline="0"/>
          </a:p>
          <a:p>
            <a:r>
              <a:rPr lang="en-US" b="1" dirty="0"/>
              <a:t>If the COC is funded for all possible funding, it will total up to </a:t>
            </a:r>
            <a:r>
              <a:rPr lang="en-US" dirty="0"/>
              <a:t>$3,874,245 in coordination</a:t>
            </a:r>
            <a:r>
              <a:rPr lang="en-US" baseline="0" dirty="0"/>
              <a:t> efforts, </a:t>
            </a:r>
            <a:r>
              <a:rPr lang="en-US" dirty="0"/>
              <a:t>housing and supportive services</a:t>
            </a:r>
            <a:endParaRPr lang="en-US" dirty="0">
              <a:ea typeface="Calibri"/>
              <a:cs typeface="Calibri"/>
            </a:endParaRPr>
          </a:p>
          <a:p>
            <a:r>
              <a:rPr lang="en-US" dirty="0"/>
              <a:t>includes funding for the ARD and New projects.</a:t>
            </a:r>
            <a:endParaRPr lang="en-US" dirty="0">
              <a:ea typeface="Calibri"/>
              <a:cs typeface="Calibri"/>
            </a:endParaRPr>
          </a:p>
          <a:p>
            <a:endParaRPr lang="en-US"/>
          </a:p>
          <a:p>
            <a:endParaRPr lang="en-US"/>
          </a:p>
        </p:txBody>
      </p:sp>
      <p:sp>
        <p:nvSpPr>
          <p:cNvPr id="4" name="Slide Number Placeholder 3"/>
          <p:cNvSpPr>
            <a:spLocks noGrp="1"/>
          </p:cNvSpPr>
          <p:nvPr>
            <p:ph type="sldNum" sz="quarter" idx="10"/>
          </p:nvPr>
        </p:nvSpPr>
        <p:spPr/>
        <p:txBody>
          <a:bodyPr/>
          <a:lstStyle/>
          <a:p>
            <a:fld id="{2E5DFF46-28E9-4E43-8570-44A920811AB0}" type="slidenum">
              <a:rPr lang="en-US" smtClean="0"/>
              <a:t>5</a:t>
            </a:fld>
            <a:endParaRPr lang="en-US"/>
          </a:p>
        </p:txBody>
      </p:sp>
    </p:spTree>
    <p:extLst>
      <p:ext uri="{BB962C8B-B14F-4D97-AF65-F5344CB8AC3E}">
        <p14:creationId xmlns:p14="http://schemas.microsoft.com/office/powerpoint/2010/main" val="3067232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Shaundell</a:t>
            </a:r>
            <a:endParaRPr lang="en-US" dirty="0"/>
          </a:p>
          <a:p>
            <a:r>
              <a:rPr lang="en-US" dirty="0"/>
              <a:t>Although much of this bidders</a:t>
            </a:r>
            <a:r>
              <a:rPr lang="en-US" baseline="0" dirty="0"/>
              <a:t> will be spent on new project funding, renewal projects are also participating in this timeline for completion.</a:t>
            </a:r>
            <a:endParaRPr lang="en-US" dirty="0">
              <a:ea typeface="Calibri" panose="020F0502020204030204"/>
              <a:cs typeface="Calibri" panose="020F0502020204030204"/>
            </a:endParaRPr>
          </a:p>
          <a:p>
            <a:endParaRPr lang="en-US" baseline="0"/>
          </a:p>
          <a:p>
            <a:r>
              <a:rPr lang="en-US" baseline="0" dirty="0"/>
              <a:t>All current CoC and YHDP subrecipient project leads have already heard from </a:t>
            </a:r>
            <a:r>
              <a:rPr lang="en-US" dirty="0"/>
              <a:t>us</a:t>
            </a:r>
            <a:r>
              <a:rPr lang="en-US" baseline="0" dirty="0"/>
              <a:t> about the projects being available in </a:t>
            </a:r>
            <a:r>
              <a:rPr lang="en-US" baseline="0" dirty="0" err="1"/>
              <a:t>esnaps</a:t>
            </a:r>
            <a:r>
              <a:rPr lang="en-US" baseline="0" dirty="0"/>
              <a:t> and </a:t>
            </a:r>
            <a:r>
              <a:rPr lang="en-US" dirty="0"/>
              <a:t>you should </a:t>
            </a:r>
            <a:r>
              <a:rPr lang="en-US" baseline="0" dirty="0"/>
              <a:t>have started working on them.  The goal for completion </a:t>
            </a:r>
            <a:r>
              <a:rPr lang="en-US" dirty="0"/>
              <a:t>for </a:t>
            </a:r>
            <a:r>
              <a:rPr lang="en-US" dirty="0" err="1"/>
              <a:t>renewle</a:t>
            </a:r>
            <a:r>
              <a:rPr lang="en-US" dirty="0"/>
              <a:t> projects is September 27th and New projects should have all required documentation in </a:t>
            </a:r>
            <a:r>
              <a:rPr lang="en-US" dirty="0" err="1"/>
              <a:t>Esnaps</a:t>
            </a:r>
            <a:r>
              <a:rPr lang="en-US" dirty="0"/>
              <a:t> by October 18th.</a:t>
            </a:r>
            <a:r>
              <a:rPr lang="en-US" baseline="0" dirty="0"/>
              <a:t>  All match documentation MUST be received by the CoC by then and every effort to comply with this timing. </a:t>
            </a:r>
            <a:endParaRPr lang="en-US" baseline="0" dirty="0">
              <a:ea typeface="Calibri"/>
              <a:cs typeface="Calibri"/>
            </a:endParaRPr>
          </a:p>
          <a:p>
            <a:endParaRPr lang="en-US" baseline="0"/>
          </a:p>
          <a:p>
            <a:r>
              <a:rPr lang="en-US" baseline="0" dirty="0"/>
              <a:t>CoC - </a:t>
            </a:r>
            <a:endParaRPr lang="en-US" baseline="0" dirty="0">
              <a:ea typeface="Calibri"/>
              <a:cs typeface="Calibri"/>
            </a:endParaRPr>
          </a:p>
          <a:p>
            <a:r>
              <a:rPr lang="en-US" baseline="0" dirty="0"/>
              <a:t>Renewal Projects have already been ranked based on monitoring, though Decisions regarding any additional rating factors determined by the Ranking and Evaluation committee, any reallocation or expansions, have not been made, and will be conducted at the same time as the ranking of new projects.  </a:t>
            </a:r>
            <a:endParaRPr lang="en-US" baseline="0" dirty="0">
              <a:ea typeface="Calibri"/>
              <a:cs typeface="Calibri"/>
            </a:endParaRPr>
          </a:p>
          <a:p>
            <a:endParaRPr lang="en-US"/>
          </a:p>
          <a:p>
            <a:r>
              <a:rPr lang="en-US" dirty="0"/>
              <a:t>YHDP - </a:t>
            </a:r>
            <a:endParaRPr lang="en-US" dirty="0">
              <a:ea typeface="Calibri"/>
              <a:cs typeface="Calibri"/>
            </a:endParaRPr>
          </a:p>
          <a:p>
            <a:r>
              <a:rPr lang="en-US" sz="1200" kern="1200" dirty="0">
                <a:solidFill>
                  <a:schemeClr val="tx1"/>
                </a:solidFill>
                <a:effectLst/>
                <a:latin typeface="+mn-lt"/>
                <a:ea typeface="+mn-ea"/>
                <a:cs typeface="+mn-cs"/>
              </a:rPr>
              <a:t>These projects are not ranked, and will be selected for funding provided they pass project eligibility and quality threshold reviews, as explained in the NOFO. YHDP project representatives should work with the CoC to determine if a renewal or replacement application will be submitted</a:t>
            </a:r>
            <a:endParaRPr lang="en-US" sz="1200" kern="1200" dirty="0">
              <a:solidFill>
                <a:schemeClr val="tx1"/>
              </a:solidFill>
              <a:effectLst/>
              <a:latin typeface="+mn-lt"/>
              <a:ea typeface="Calibri"/>
              <a:cs typeface="Calibri"/>
            </a:endParaRPr>
          </a:p>
          <a:p>
            <a:pPr fontAlgn="base"/>
            <a:r>
              <a:rPr lang="en-US" sz="1200" b="1" i="0" u="sng" kern="1200" dirty="0">
                <a:solidFill>
                  <a:schemeClr val="tx1"/>
                </a:solidFill>
                <a:effectLst/>
                <a:latin typeface="+mn-lt"/>
                <a:ea typeface="+mn-ea"/>
                <a:cs typeface="+mn-cs"/>
              </a:rPr>
              <a:t>The CoC Board has set priorities for renewal projects as identified in the </a:t>
            </a:r>
            <a:r>
              <a:rPr lang="en-US" b="1" u="sng" dirty="0"/>
              <a:t>RFP and</a:t>
            </a:r>
            <a:r>
              <a:rPr lang="en-US" sz="1200" b="1" i="0" u="sng" kern="1200" dirty="0">
                <a:solidFill>
                  <a:schemeClr val="tx1"/>
                </a:solidFill>
                <a:effectLst/>
                <a:latin typeface="+mn-lt"/>
                <a:ea typeface="+mn-ea"/>
                <a:cs typeface="+mn-cs"/>
              </a:rPr>
              <a:t> should be reviewed. </a:t>
            </a:r>
            <a:endParaRPr lang="en-US" dirty="0"/>
          </a:p>
        </p:txBody>
      </p:sp>
      <p:sp>
        <p:nvSpPr>
          <p:cNvPr id="4" name="Slide Number Placeholder 3"/>
          <p:cNvSpPr>
            <a:spLocks noGrp="1"/>
          </p:cNvSpPr>
          <p:nvPr>
            <p:ph type="sldNum" sz="quarter" idx="10"/>
          </p:nvPr>
        </p:nvSpPr>
        <p:spPr/>
        <p:txBody>
          <a:bodyPr/>
          <a:lstStyle/>
          <a:p>
            <a:fld id="{2E5DFF46-28E9-4E43-8570-44A920811AB0}" type="slidenum">
              <a:rPr lang="en-US" smtClean="0"/>
              <a:t>6</a:t>
            </a:fld>
            <a:endParaRPr lang="en-US"/>
          </a:p>
        </p:txBody>
      </p:sp>
    </p:spTree>
    <p:extLst>
      <p:ext uri="{BB962C8B-B14F-4D97-AF65-F5344CB8AC3E}">
        <p14:creationId xmlns:p14="http://schemas.microsoft.com/office/powerpoint/2010/main" val="503625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a typeface="Calibri"/>
                <a:cs typeface="Calibri"/>
              </a:rPr>
              <a:t>Shaundell</a:t>
            </a:r>
            <a:endParaRPr lang="en-US" sz="1200" b="1" kern="1200" baseline="0" dirty="0">
              <a:solidFill>
                <a:schemeClr val="tx1"/>
              </a:solidFill>
              <a:effectLst/>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a:solidFill>
                <a:schemeClr val="tx1"/>
              </a:solidFill>
              <a:effectLst/>
              <a:latin typeface="+mn-lt"/>
              <a:ea typeface="+mn-ea"/>
              <a:cs typeface="+mn-cs"/>
            </a:endParaRPr>
          </a:p>
          <a:p>
            <a:pPr>
              <a:defRPr/>
            </a:pPr>
            <a:r>
              <a:rPr lang="en-US" dirty="0"/>
              <a:t>Read side </a:t>
            </a:r>
            <a:endParaRPr lang="en-US" sz="1200" kern="1200" baseline="0" dirty="0">
              <a:solidFill>
                <a:schemeClr val="tx1"/>
              </a:solidFill>
              <a:effectLst/>
              <a:latin typeface="+mn-lt"/>
              <a:ea typeface="Calibri"/>
              <a:cs typeface="Calibri"/>
            </a:endParaRPr>
          </a:p>
          <a:p>
            <a:pPr>
              <a:defRPr/>
            </a:pPr>
            <a:endParaRPr lang="en-US" sz="1200" kern="1200" baseline="0">
              <a:solidFill>
                <a:schemeClr val="tx1"/>
              </a:solidFill>
              <a:effectLst/>
              <a:latin typeface="+mn-lt"/>
              <a:ea typeface="+mn-ea"/>
              <a:cs typeface="+mn-cs"/>
            </a:endParaRPr>
          </a:p>
          <a:p>
            <a:pPr>
              <a:defRPr/>
            </a:pPr>
            <a:r>
              <a:rPr lang="en-US" sz="1200" kern="1200" baseline="0" dirty="0">
                <a:solidFill>
                  <a:schemeClr val="tx1"/>
                </a:solidFill>
                <a:effectLst/>
                <a:latin typeface="+mn-lt"/>
                <a:ea typeface="+mn-ea"/>
                <a:cs typeface="+mn-cs"/>
              </a:rPr>
              <a:t>Word version of the new project applications can be found on our website and MUST be submitted to </a:t>
            </a:r>
            <a:r>
              <a:rPr lang="en-US" dirty="0"/>
              <a:t>the CoC first</a:t>
            </a:r>
            <a:r>
              <a:rPr lang="en-US" sz="1200" kern="1200" baseline="0" dirty="0">
                <a:solidFill>
                  <a:schemeClr val="tx1"/>
                </a:solidFill>
                <a:effectLst/>
                <a:latin typeface="+mn-lt"/>
                <a:ea typeface="+mn-ea"/>
                <a:cs typeface="+mn-cs"/>
              </a:rPr>
              <a:t> </a:t>
            </a:r>
            <a:r>
              <a:rPr lang="en-US" dirty="0"/>
              <a:t>for your application to be</a:t>
            </a:r>
            <a:r>
              <a:rPr lang="en-US" sz="1200" kern="1200" baseline="0" dirty="0">
                <a:solidFill>
                  <a:schemeClr val="tx1"/>
                </a:solidFill>
                <a:effectLst/>
                <a:latin typeface="+mn-lt"/>
                <a:ea typeface="+mn-ea"/>
                <a:cs typeface="+mn-cs"/>
              </a:rPr>
              <a:t> complete </a:t>
            </a:r>
            <a:r>
              <a:rPr lang="en-US" dirty="0"/>
              <a:t>and the ranking and evaluation committee will score those with the ranking tool that can be found in Appendix B of the RFP.</a:t>
            </a:r>
            <a:endParaRPr lang="en-US" sz="1200" kern="1200" baseline="0" dirty="0">
              <a:solidFill>
                <a:schemeClr val="tx1"/>
              </a:solidFill>
              <a:effectLst/>
              <a:latin typeface="+mn-lt"/>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a:solidFill>
                <a:schemeClr val="tx1"/>
              </a:solidFill>
              <a:effectLst/>
              <a:latin typeface="+mn-lt"/>
              <a:ea typeface="+mn-ea"/>
              <a:cs typeface="+mn-cs"/>
            </a:endParaRPr>
          </a:p>
          <a:p>
            <a:endParaRPr lang="en-US" baseline="0"/>
          </a:p>
        </p:txBody>
      </p:sp>
      <p:sp>
        <p:nvSpPr>
          <p:cNvPr id="4" name="Slide Number Placeholder 3"/>
          <p:cNvSpPr>
            <a:spLocks noGrp="1"/>
          </p:cNvSpPr>
          <p:nvPr>
            <p:ph type="sldNum" sz="quarter" idx="10"/>
          </p:nvPr>
        </p:nvSpPr>
        <p:spPr/>
        <p:txBody>
          <a:bodyPr/>
          <a:lstStyle/>
          <a:p>
            <a:fld id="{2E5DFF46-28E9-4E43-8570-44A920811AB0}" type="slidenum">
              <a:rPr lang="en-US" smtClean="0"/>
              <a:t>7</a:t>
            </a:fld>
            <a:endParaRPr lang="en-US"/>
          </a:p>
        </p:txBody>
      </p:sp>
    </p:spTree>
    <p:extLst>
      <p:ext uri="{BB962C8B-B14F-4D97-AF65-F5344CB8AC3E}">
        <p14:creationId xmlns:p14="http://schemas.microsoft.com/office/powerpoint/2010/main" val="4014839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Janna – this section is about subrecipient eligibility and requirements</a:t>
            </a:r>
          </a:p>
        </p:txBody>
      </p:sp>
      <p:sp>
        <p:nvSpPr>
          <p:cNvPr id="4" name="Slide Number Placeholder 3"/>
          <p:cNvSpPr>
            <a:spLocks noGrp="1"/>
          </p:cNvSpPr>
          <p:nvPr>
            <p:ph type="sldNum" sz="quarter" idx="5"/>
          </p:nvPr>
        </p:nvSpPr>
        <p:spPr/>
        <p:txBody>
          <a:bodyPr/>
          <a:lstStyle/>
          <a:p>
            <a:fld id="{2E5DFF46-28E9-4E43-8570-44A920811AB0}" type="slidenum">
              <a:rPr lang="en-US" smtClean="0"/>
              <a:t>8</a:t>
            </a:fld>
            <a:endParaRPr lang="en-US"/>
          </a:p>
        </p:txBody>
      </p:sp>
    </p:spTree>
    <p:extLst>
      <p:ext uri="{BB962C8B-B14F-4D97-AF65-F5344CB8AC3E}">
        <p14:creationId xmlns:p14="http://schemas.microsoft.com/office/powerpoint/2010/main" val="3254093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The HUD minimum threshold criteria are </a:t>
            </a:r>
            <a:r>
              <a:rPr lang="en-US">
                <a:ea typeface="Calibri"/>
                <a:cs typeface="Calibri"/>
              </a:rPr>
              <a:t>outlined in the RFP </a:t>
            </a:r>
            <a:r>
              <a:rPr lang="en-US" dirty="0">
                <a:ea typeface="Calibri"/>
                <a:cs typeface="Calibri"/>
              </a:rPr>
              <a:t>in section III.C.4 </a:t>
            </a:r>
            <a:r>
              <a:rPr lang="en-US">
                <a:ea typeface="Calibri"/>
                <a:cs typeface="Calibri"/>
              </a:rPr>
              <a:t>and in Appendix F – new project application</a:t>
            </a:r>
            <a:r>
              <a:rPr lang="en-US" dirty="0">
                <a:ea typeface="Calibri"/>
                <a:cs typeface="Calibri"/>
              </a:rPr>
              <a:t>. </a:t>
            </a:r>
            <a:r>
              <a:rPr lang="en-US" b="1" dirty="0">
                <a:ea typeface="Calibri"/>
                <a:cs typeface="Calibri"/>
              </a:rPr>
              <a:t>For both the HUD threshold criteria and the CoC threshold criteria – projects must meet the criteria in order to be considered for funding. </a:t>
            </a:r>
            <a:endParaRPr lang="en-US" b="1" baseline="0" dirty="0"/>
          </a:p>
          <a:p>
            <a:r>
              <a:rPr lang="en-US" dirty="0">
                <a:ea typeface="Calibri"/>
                <a:cs typeface="Calibri"/>
              </a:rPr>
              <a:t>Deadline is September 27th at 5:00 p.m. </a:t>
            </a:r>
            <a:endParaRPr lang="en-US" sz="2200">
              <a:ea typeface="Calibri"/>
              <a:cs typeface="Calibri"/>
            </a:endParaRPr>
          </a:p>
          <a:p>
            <a:r>
              <a:rPr lang="en-US" sz="2400" dirty="0"/>
              <a:t>Eligible </a:t>
            </a:r>
            <a:r>
              <a:rPr lang="en-US" sz="2400"/>
              <a:t>applicants consist of nonprofit organizations, State and local governments, instrumentalities of local governments,  public housing agencies, and Tribal</a:t>
            </a:r>
            <a:r>
              <a:rPr lang="en-US" sz="2400" baseline="0"/>
              <a:t> entities</a:t>
            </a:r>
            <a:endParaRPr lang="en-US" sz="2200">
              <a:ea typeface="Calibri"/>
              <a:cs typeface="Calibri"/>
            </a:endParaRPr>
          </a:p>
          <a:p>
            <a:r>
              <a:rPr lang="en-US" i="1"/>
              <a:t>Note:</a:t>
            </a:r>
            <a:r>
              <a:rPr lang="en-US"/>
              <a:t> For-profit entities are </a:t>
            </a:r>
            <a:r>
              <a:rPr lang="en-US" b="1"/>
              <a:t>not eligible </a:t>
            </a:r>
            <a:r>
              <a:rPr lang="en-US"/>
              <a:t>to apply for grants or to be sub-recipients of grant funds. </a:t>
            </a:r>
            <a:endParaRPr lang="en-US">
              <a:ea typeface="Calibri"/>
              <a:cs typeface="Calibri"/>
            </a:endParaRPr>
          </a:p>
          <a:p>
            <a:pPr lvl="0"/>
            <a:r>
              <a:rPr lang="en-US"/>
              <a:t>Eligible Populations – information re: populations served can be found in appendix E of the RFP. </a:t>
            </a:r>
            <a:endParaRPr lang="en-US">
              <a:ea typeface="Calibri"/>
              <a:cs typeface="Calibri"/>
            </a:endParaRPr>
          </a:p>
          <a:p>
            <a:r>
              <a:rPr lang="en-US" sz="1400"/>
              <a:t>Projects awarded funds under the CoC can serve – </a:t>
            </a:r>
            <a:endParaRPr lang="en-US" sz="1400">
              <a:ea typeface="Calibri"/>
              <a:cs typeface="Calibri"/>
            </a:endParaRPr>
          </a:p>
          <a:p>
            <a:r>
              <a:rPr lang="en-US" sz="1400"/>
              <a:t>	Chronically</a:t>
            </a:r>
            <a:r>
              <a:rPr lang="en-US" sz="1400" baseline="0"/>
              <a:t> homeless –(PSH)</a:t>
            </a:r>
            <a:endParaRPr lang="en-US" sz="1400" baseline="0">
              <a:ea typeface="Calibri"/>
              <a:cs typeface="Calibri"/>
            </a:endParaRPr>
          </a:p>
          <a:p>
            <a:r>
              <a:rPr lang="en-US" sz="1400" baseline="0"/>
              <a:t>	all other programs (RRH, or the joint TH-RRH) can serve HUD categories, 1 2 and 4 </a:t>
            </a:r>
            <a:endParaRPr lang="en-US" sz="1400">
              <a:ea typeface="Calibri"/>
              <a:cs typeface="Calibri"/>
            </a:endParaRPr>
          </a:p>
          <a:p>
            <a:pPr lvl="1"/>
            <a:r>
              <a:rPr lang="en-US" sz="1400"/>
              <a:t>YHDP - Unaccompanied youth/young adults under the age of 25, including pregnant and parenting youth/young adults</a:t>
            </a:r>
            <a:endParaRPr lang="en-US" sz="1400">
              <a:ea typeface="Calibri"/>
              <a:cs typeface="Calibri"/>
            </a:endParaRPr>
          </a:p>
          <a:p>
            <a:pPr lvl="1"/>
            <a:r>
              <a:rPr lang="en-US" sz="1400"/>
              <a:t>Youth/young adults must meet Category 1, 2, OR 4 of homelessness</a:t>
            </a:r>
            <a:r>
              <a:rPr lang="en-US" sz="1400" dirty="0"/>
              <a:t>, have an unsafe primary nighttime residence or no safe alternative </a:t>
            </a:r>
            <a:r>
              <a:rPr lang="en-US" sz="1400"/>
              <a:t>(see RFP for further information)</a:t>
            </a:r>
            <a:endParaRPr lang="en-US" sz="1400">
              <a:ea typeface="Calibri"/>
              <a:cs typeface="Calibri"/>
            </a:endParaRPr>
          </a:p>
          <a:p>
            <a:pPr lvl="1"/>
            <a:r>
              <a:rPr lang="en-US" sz="1400"/>
              <a:t>And, for DV specific bonus</a:t>
            </a:r>
            <a:r>
              <a:rPr lang="en-US" sz="1400" baseline="0"/>
              <a:t> funded projects – </a:t>
            </a:r>
            <a:r>
              <a:rPr lang="en-US" sz="1400" dirty="0"/>
              <a:t>serve individuals and families of persons experiencing trauma or lack of safety related to fleeing or attempting to flee domestic violence, dating </a:t>
            </a:r>
            <a:r>
              <a:rPr lang="en-US" sz="1400" dirty="0" err="1"/>
              <a:t>vioalnce</a:t>
            </a:r>
            <a:r>
              <a:rPr lang="en-US" sz="1400" dirty="0"/>
              <a:t>, sexual assault and stalking who qualify as homeless in categories 1 or </a:t>
            </a:r>
            <a:r>
              <a:rPr lang="en-US" sz="1400" baseline="0" dirty="0"/>
              <a:t>4 </a:t>
            </a:r>
            <a:endParaRPr lang="en-US" sz="1400">
              <a:ea typeface="Calibri"/>
              <a:cs typeface="Calibri"/>
            </a:endParaRPr>
          </a:p>
          <a:p>
            <a:pPr lvl="0" fontAlgn="base"/>
            <a:endParaRPr lang="en-US" kern="1200">
              <a:solidFill>
                <a:schemeClr val="tx1"/>
              </a:solidFill>
              <a:effectLst/>
              <a:latin typeface="+mn-lt"/>
              <a:ea typeface="Calibri"/>
              <a:cs typeface="Calibri"/>
            </a:endParaRPr>
          </a:p>
          <a:p>
            <a:pPr lvl="1"/>
            <a:endParaRPr lang="en-US" sz="2200" b="1"/>
          </a:p>
        </p:txBody>
      </p:sp>
      <p:sp>
        <p:nvSpPr>
          <p:cNvPr id="4" name="Slide Number Placeholder 3"/>
          <p:cNvSpPr>
            <a:spLocks noGrp="1"/>
          </p:cNvSpPr>
          <p:nvPr>
            <p:ph type="sldNum" sz="quarter" idx="10"/>
          </p:nvPr>
        </p:nvSpPr>
        <p:spPr/>
        <p:txBody>
          <a:bodyPr/>
          <a:lstStyle/>
          <a:p>
            <a:fld id="{2E5DFF46-28E9-4E43-8570-44A920811AB0}" type="slidenum">
              <a:rPr lang="en-US" smtClean="0"/>
              <a:t>9</a:t>
            </a:fld>
            <a:endParaRPr lang="en-US"/>
          </a:p>
        </p:txBody>
      </p:sp>
    </p:spTree>
    <p:extLst>
      <p:ext uri="{BB962C8B-B14F-4D97-AF65-F5344CB8AC3E}">
        <p14:creationId xmlns:p14="http://schemas.microsoft.com/office/powerpoint/2010/main" val="3092718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2CA297D-678E-4AFE-A55A-1CB72AD45DC8}"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91361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CA297D-678E-4AFE-A55A-1CB72AD45DC8}"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132814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CA297D-678E-4AFE-A55A-1CB72AD45DC8}"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345088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CA297D-678E-4AFE-A55A-1CB72AD45DC8}"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379977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CA297D-678E-4AFE-A55A-1CB72AD45DC8}"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402338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E2CA297D-678E-4AFE-A55A-1CB72AD45DC8}" type="datetimeFigureOut">
              <a:rPr lang="en-US" smtClean="0"/>
              <a:t>9/5/2024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262784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2CA297D-678E-4AFE-A55A-1CB72AD45DC8}"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8C0F9-A0D8-42CD-8BA6-50042AEC9DD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5538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CA297D-678E-4AFE-A55A-1CB72AD45DC8}"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159475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A297D-678E-4AFE-A55A-1CB72AD45DC8}"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115083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2CA297D-678E-4AFE-A55A-1CB72AD45DC8}" type="datetimeFigureOut">
              <a:rPr lang="en-US" smtClean="0"/>
              <a:t>9/5/2024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316307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2CA297D-678E-4AFE-A55A-1CB72AD45DC8}" type="datetimeFigureOut">
              <a:rPr lang="en-US" smtClean="0"/>
              <a:t>9/5/2024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8BC8C0F9-A0D8-42CD-8BA6-50042AEC9DD3}" type="slidenum">
              <a:rPr lang="en-US" smtClean="0"/>
              <a:t>‹#›</a:t>
            </a:fld>
            <a:endParaRPr lang="en-US"/>
          </a:p>
        </p:txBody>
      </p:sp>
    </p:spTree>
    <p:extLst>
      <p:ext uri="{BB962C8B-B14F-4D97-AF65-F5344CB8AC3E}">
        <p14:creationId xmlns:p14="http://schemas.microsoft.com/office/powerpoint/2010/main" val="374443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2CA297D-678E-4AFE-A55A-1CB72AD45DC8}" type="datetimeFigureOut">
              <a:rPr lang="en-US" smtClean="0"/>
              <a:t>9/5/2024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BC8C0F9-A0D8-42CD-8BA6-50042AEC9DD3}" type="slidenum">
              <a:rPr lang="en-US" smtClean="0"/>
              <a:t>‹#›</a:t>
            </a:fld>
            <a:endParaRPr lang="en-US"/>
          </a:p>
        </p:txBody>
      </p:sp>
    </p:spTree>
    <p:extLst>
      <p:ext uri="{BB962C8B-B14F-4D97-AF65-F5344CB8AC3E}">
        <p14:creationId xmlns:p14="http://schemas.microsoft.com/office/powerpoint/2010/main" val="3876081246"/>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613" y="453777"/>
            <a:ext cx="10058400" cy="3566160"/>
          </a:xfrm>
        </p:spPr>
        <p:txBody>
          <a:bodyPr>
            <a:normAutofit/>
          </a:bodyPr>
          <a:lstStyle/>
          <a:p>
            <a:pPr algn="ctr"/>
            <a:r>
              <a:rPr lang="en-US" sz="6600"/>
              <a:t>Three County CoC 2024-2025 Funding Competition</a:t>
            </a:r>
            <a:endParaRPr lang="en-US"/>
          </a:p>
        </p:txBody>
      </p:sp>
      <p:sp>
        <p:nvSpPr>
          <p:cNvPr id="3" name="Subtitle 2"/>
          <p:cNvSpPr>
            <a:spLocks noGrp="1"/>
          </p:cNvSpPr>
          <p:nvPr>
            <p:ph type="subTitle" idx="1"/>
          </p:nvPr>
        </p:nvSpPr>
        <p:spPr>
          <a:xfrm>
            <a:off x="930613" y="4209669"/>
            <a:ext cx="10058400" cy="1239894"/>
          </a:xfrm>
        </p:spPr>
        <p:txBody>
          <a:bodyPr vert="horz" lIns="91440" tIns="45720" rIns="91440" bIns="45720" rtlCol="0" anchor="t">
            <a:noAutofit/>
          </a:bodyPr>
          <a:lstStyle/>
          <a:p>
            <a:pPr algn="ctr"/>
            <a:r>
              <a:rPr lang="en-US" sz="2800"/>
              <a:t>Virtual Bidders Conference – this will be recorded.</a:t>
            </a:r>
          </a:p>
          <a:p>
            <a:pPr algn="ctr"/>
            <a:r>
              <a:rPr lang="en-US" sz="2800"/>
              <a:t>September 5</a:t>
            </a:r>
            <a:r>
              <a:rPr lang="en-US" sz="2800" baseline="30000"/>
              <a:t>th</a:t>
            </a:r>
            <a:r>
              <a:rPr lang="en-US" sz="2800"/>
              <a:t> at 10:00am                      September 11</a:t>
            </a:r>
            <a:r>
              <a:rPr lang="en-US" sz="2800" baseline="30000"/>
              <a:t>th</a:t>
            </a:r>
            <a:r>
              <a:rPr lang="en-US" sz="2800"/>
              <a:t> at 11:00am</a:t>
            </a:r>
            <a:endParaRPr lang="en-US" sz="2800">
              <a:cs typeface="Calibri Ligh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082" y="5449563"/>
            <a:ext cx="3114158" cy="1284590"/>
          </a:xfrm>
          <a:prstGeom prst="rect">
            <a:avLst/>
          </a:prstGeom>
          <a:ln>
            <a:noFill/>
          </a:ln>
          <a:effectLst>
            <a:softEdge rad="0"/>
          </a:effectLst>
        </p:spPr>
      </p:pic>
      <p:pic>
        <p:nvPicPr>
          <p:cNvPr id="6" name="Picture 6" descr="A map of the state of montana&#10;&#10;Description automatically generated">
            <a:extLst>
              <a:ext uri="{FF2B5EF4-FFF2-40B4-BE49-F238E27FC236}">
                <a16:creationId xmlns:a16="http://schemas.microsoft.com/office/drawing/2014/main" id="{EDFD1F7F-5922-D754-EF5B-1655C732D4FC}"/>
              </a:ext>
            </a:extLst>
          </p:cNvPr>
          <p:cNvPicPr>
            <a:picLocks noChangeAspect="1"/>
          </p:cNvPicPr>
          <p:nvPr/>
        </p:nvPicPr>
        <p:blipFill>
          <a:blip r:embed="rId4"/>
          <a:stretch>
            <a:fillRect/>
          </a:stretch>
        </p:blipFill>
        <p:spPr>
          <a:xfrm>
            <a:off x="9700006" y="5405253"/>
            <a:ext cx="2355760" cy="1373209"/>
          </a:xfrm>
          <a:prstGeom prst="rect">
            <a:avLst/>
          </a:prstGeom>
        </p:spPr>
      </p:pic>
    </p:spTree>
    <p:extLst>
      <p:ext uri="{BB962C8B-B14F-4D97-AF65-F5344CB8AC3E}">
        <p14:creationId xmlns:p14="http://schemas.microsoft.com/office/powerpoint/2010/main" val="55794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03FC-BEA3-2373-F601-F219DD1EDEB3}"/>
              </a:ext>
            </a:extLst>
          </p:cNvPr>
          <p:cNvSpPr>
            <a:spLocks noGrp="1"/>
          </p:cNvSpPr>
          <p:nvPr>
            <p:ph type="title"/>
          </p:nvPr>
        </p:nvSpPr>
        <p:spPr>
          <a:xfrm>
            <a:off x="2231136" y="297942"/>
            <a:ext cx="7729728" cy="1188720"/>
          </a:xfrm>
        </p:spPr>
        <p:txBody>
          <a:bodyPr/>
          <a:lstStyle/>
          <a:p>
            <a:r>
              <a:rPr lang="en-US"/>
              <a:t>Three county </a:t>
            </a:r>
            <a:r>
              <a:rPr lang="en-US" err="1"/>
              <a:t>coc</a:t>
            </a:r>
            <a:r>
              <a:rPr lang="en-US"/>
              <a:t> Threshold Criteria</a:t>
            </a:r>
          </a:p>
        </p:txBody>
      </p:sp>
      <p:sp>
        <p:nvSpPr>
          <p:cNvPr id="3" name="Content Placeholder 2">
            <a:extLst>
              <a:ext uri="{FF2B5EF4-FFF2-40B4-BE49-F238E27FC236}">
                <a16:creationId xmlns:a16="http://schemas.microsoft.com/office/drawing/2014/main" id="{9221C357-3636-1DB4-F302-23426DA60705}"/>
              </a:ext>
            </a:extLst>
          </p:cNvPr>
          <p:cNvSpPr>
            <a:spLocks noGrp="1"/>
          </p:cNvSpPr>
          <p:nvPr>
            <p:ph idx="1"/>
          </p:nvPr>
        </p:nvSpPr>
        <p:spPr>
          <a:xfrm>
            <a:off x="1078611" y="1714119"/>
            <a:ext cx="10025253" cy="4997458"/>
          </a:xfrm>
        </p:spPr>
        <p:txBody>
          <a:bodyPr vert="horz" lIns="91440" tIns="45720" rIns="91440" bIns="45720" rtlCol="0" anchor="t">
            <a:normAutofit lnSpcReduction="10000"/>
          </a:bodyPr>
          <a:lstStyle/>
          <a:p>
            <a:r>
              <a:rPr lang="en-US"/>
              <a:t>Experience receiving federal or State funds to operate similar programming </a:t>
            </a:r>
          </a:p>
          <a:p>
            <a:r>
              <a:rPr lang="en-US"/>
              <a:t>Provides clients specialized resources and reasonable accommodations</a:t>
            </a:r>
          </a:p>
          <a:p>
            <a:r>
              <a:rPr lang="en-US"/>
              <a:t>Proposed project will serve people experiencing homelessness in Berkshire, Franklin, and Hampshire County</a:t>
            </a:r>
            <a:endParaRPr lang="en-US">
              <a:solidFill>
                <a:srgbClr val="000000"/>
              </a:solidFill>
            </a:endParaRPr>
          </a:p>
          <a:p>
            <a:pPr lvl="1">
              <a:buFont typeface="Courier New,monospace" panose="020B0604020202020204" pitchFamily="34" charset="0"/>
              <a:buChar char="o"/>
            </a:pPr>
            <a:r>
              <a:rPr lang="en-US"/>
              <a:t>People served will meet one of HUD's four Categories of Homelessness </a:t>
            </a:r>
            <a:endParaRPr lang="en-US">
              <a:solidFill>
                <a:srgbClr val="000000"/>
              </a:solidFill>
            </a:endParaRPr>
          </a:p>
          <a:p>
            <a:pPr lvl="1">
              <a:buFont typeface="Courier New,monospace" panose="020B0604020202020204" pitchFamily="34" charset="0"/>
              <a:buChar char="o"/>
            </a:pPr>
            <a:r>
              <a:rPr lang="en-US" sz="1900"/>
              <a:t>Project will provide due process to clients who are asked to leave</a:t>
            </a:r>
            <a:endParaRPr lang="en-US"/>
          </a:p>
          <a:p>
            <a:r>
              <a:rPr lang="en-US" sz="1700"/>
              <a:t>Compliance with Public Law 90-284 (referring to 42 U.S. Code 3601-20, Fair Housing Act)</a:t>
            </a:r>
            <a:endParaRPr lang="en-US" sz="1700">
              <a:solidFill>
                <a:srgbClr val="000000"/>
              </a:solidFill>
            </a:endParaRPr>
          </a:p>
          <a:p>
            <a:r>
              <a:rPr lang="en-US" sz="1700"/>
              <a:t>Compliance with HUD directives regarding Equal Access to Housing (Docket No. FR 5863-F-02)</a:t>
            </a:r>
            <a:endParaRPr lang="en-US" sz="1700">
              <a:solidFill>
                <a:srgbClr val="000000"/>
              </a:solidFill>
            </a:endParaRPr>
          </a:p>
          <a:p>
            <a:r>
              <a:rPr lang="en-US" sz="1700"/>
              <a:t>Must have process for receiving &amp; incorporating feedback from people with lived experience of homelessness </a:t>
            </a:r>
            <a:endParaRPr lang="en-US" sz="1700">
              <a:solidFill>
                <a:srgbClr val="000000"/>
              </a:solidFill>
            </a:endParaRPr>
          </a:p>
          <a:p>
            <a:r>
              <a:rPr lang="en-US" sz="1700"/>
              <a:t>Compliance with housing requirements in the Violence Against Women Act; 34 U.S. Code 12491-12496; 24 CFR part 5 subpart L; and program-specific regulations (if applicable) </a:t>
            </a:r>
            <a:endParaRPr lang="en-US" sz="1700">
              <a:solidFill>
                <a:srgbClr val="000000"/>
              </a:solidFill>
            </a:endParaRPr>
          </a:p>
          <a:p>
            <a:r>
              <a:rPr lang="en-US" sz="1700"/>
              <a:t>Must enter data into HMIS (or comparable database for VSPs) and participate in Coordinated Entry</a:t>
            </a:r>
            <a:endParaRPr lang="en-US" sz="1700">
              <a:solidFill>
                <a:srgbClr val="000000"/>
              </a:solidFill>
            </a:endParaRPr>
          </a:p>
          <a:p>
            <a:r>
              <a:rPr lang="en-US" sz="1700"/>
              <a:t>Must use Housing First approach </a:t>
            </a:r>
            <a:r>
              <a:rPr lang="en-US"/>
              <a:t> </a:t>
            </a:r>
          </a:p>
          <a:p>
            <a:endParaRPr lang="en-US"/>
          </a:p>
          <a:p>
            <a:pPr lvl="1">
              <a:buFont typeface="Courier New" panose="020B0604020202020204" pitchFamily="34" charset="0"/>
              <a:buChar char="o"/>
            </a:pPr>
            <a:endParaRPr lang="en-US"/>
          </a:p>
          <a:p>
            <a:pPr marL="228600" lvl="1" indent="0">
              <a:buNone/>
            </a:pPr>
            <a:endParaRPr lang="en-US"/>
          </a:p>
        </p:txBody>
      </p:sp>
    </p:spTree>
    <p:extLst>
      <p:ext uri="{BB962C8B-B14F-4D97-AF65-F5344CB8AC3E}">
        <p14:creationId xmlns:p14="http://schemas.microsoft.com/office/powerpoint/2010/main" val="4275311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46625"/>
            <a:ext cx="7729728" cy="1188720"/>
          </a:xfrm>
        </p:spPr>
        <p:txBody>
          <a:bodyPr/>
          <a:lstStyle/>
          <a:p>
            <a:pPr algn="ctr"/>
            <a:r>
              <a:rPr lang="en-US"/>
              <a:t>HMIS Participation </a:t>
            </a:r>
          </a:p>
        </p:txBody>
      </p:sp>
      <p:sp>
        <p:nvSpPr>
          <p:cNvPr id="3" name="Content Placeholder 2"/>
          <p:cNvSpPr>
            <a:spLocks noGrp="1"/>
          </p:cNvSpPr>
          <p:nvPr>
            <p:ph idx="1"/>
          </p:nvPr>
        </p:nvSpPr>
        <p:spPr>
          <a:xfrm>
            <a:off x="708660" y="1845734"/>
            <a:ext cx="11052810" cy="4257886"/>
          </a:xfrm>
        </p:spPr>
        <p:txBody>
          <a:bodyPr vert="horz" lIns="0" tIns="45720" rIns="0" bIns="45720" rtlCol="0" anchor="t">
            <a:normAutofit/>
          </a:bodyPr>
          <a:lstStyle/>
          <a:p>
            <a:pPr>
              <a:buFont typeface="Arial" panose="020B0604020202020204" pitchFamily="34" charset="0"/>
              <a:buChar char="•"/>
            </a:pPr>
            <a:r>
              <a:rPr lang="en-US" sz="2400"/>
              <a:t>Projects are required to participate in their CoC’s HMIS system, except victim service providers which must use a comparable database </a:t>
            </a:r>
          </a:p>
          <a:p>
            <a:pPr lvl="1"/>
            <a:r>
              <a:rPr lang="en-US" sz="2200"/>
              <a:t>Data entry at participant intake and exit; an annual assessment; response to reporting requirements.</a:t>
            </a:r>
            <a:endParaRPr lang="en-US" sz="2200">
              <a:cs typeface="Calibri"/>
            </a:endParaRPr>
          </a:p>
          <a:p>
            <a:pPr>
              <a:buFont typeface="Arial" panose="020B0604020202020204" pitchFamily="34" charset="0"/>
              <a:buChar char="•"/>
            </a:pPr>
            <a:r>
              <a:rPr lang="en-US" sz="2400">
                <a:cs typeface="Calibri"/>
              </a:rPr>
              <a:t>Training and support provided by the HMIS lead agency </a:t>
            </a:r>
            <a:r>
              <a:rPr lang="en-US" sz="2400" i="1">
                <a:cs typeface="Calibri" panose="020F0502020204030204"/>
              </a:rPr>
              <a:t>(Community Action Pioneer Valley)</a:t>
            </a:r>
            <a:r>
              <a:rPr lang="en-US" sz="2400">
                <a:cs typeface="Calibri" panose="020F0502020204030204"/>
              </a:rPr>
              <a:t>. HMIS accounts available for free based on project size, with additional available for purchase.</a:t>
            </a:r>
            <a:endParaRPr lang="en-US" sz="2400"/>
          </a:p>
          <a:p>
            <a:pPr>
              <a:buFont typeface="Arial" panose="020B0604020202020204" pitchFamily="34" charset="0"/>
              <a:buChar char="•"/>
            </a:pPr>
            <a:r>
              <a:rPr lang="en-US" sz="2400"/>
              <a:t> </a:t>
            </a:r>
            <a:r>
              <a:rPr lang="en-US" sz="2400" b="1" i="1" u="sng"/>
              <a:t>MAY</a:t>
            </a:r>
            <a:r>
              <a:rPr lang="en-US" sz="2400" b="1" i="1"/>
              <a:t> </a:t>
            </a:r>
            <a:r>
              <a:rPr lang="en-US" sz="2400"/>
              <a:t>include providing funding for the CoC’s HMIS grant administration needs</a:t>
            </a:r>
            <a:endParaRPr lang="en-US" sz="2400">
              <a:cs typeface="Calibri"/>
            </a:endParaRPr>
          </a:p>
          <a:p>
            <a:endParaRPr lang="en-US" sz="2400"/>
          </a:p>
          <a:p>
            <a:endParaRPr lang="en-US" sz="2400">
              <a:solidFill>
                <a:srgbClr val="FF0000"/>
              </a:solidFill>
              <a:cs typeface="Calibri"/>
            </a:endParaRPr>
          </a:p>
          <a:p>
            <a:endParaRPr lang="en-US"/>
          </a:p>
        </p:txBody>
      </p:sp>
    </p:spTree>
    <p:extLst>
      <p:ext uri="{BB962C8B-B14F-4D97-AF65-F5344CB8AC3E}">
        <p14:creationId xmlns:p14="http://schemas.microsoft.com/office/powerpoint/2010/main" val="157345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77F0-6E8B-4FDE-A96A-A20521875BC6}"/>
              </a:ext>
            </a:extLst>
          </p:cNvPr>
          <p:cNvSpPr>
            <a:spLocks noGrp="1"/>
          </p:cNvSpPr>
          <p:nvPr>
            <p:ph type="title"/>
          </p:nvPr>
        </p:nvSpPr>
        <p:spPr>
          <a:xfrm>
            <a:off x="1771734" y="353906"/>
            <a:ext cx="7729728" cy="1188720"/>
          </a:xfrm>
        </p:spPr>
        <p:txBody>
          <a:bodyPr/>
          <a:lstStyle/>
          <a:p>
            <a:r>
              <a:rPr lang="en-US"/>
              <a:t>Coordinated entry participation</a:t>
            </a:r>
          </a:p>
        </p:txBody>
      </p:sp>
      <p:sp>
        <p:nvSpPr>
          <p:cNvPr id="3" name="Content Placeholder 2">
            <a:extLst>
              <a:ext uri="{FF2B5EF4-FFF2-40B4-BE49-F238E27FC236}">
                <a16:creationId xmlns:a16="http://schemas.microsoft.com/office/drawing/2014/main" id="{C38606F7-7ADE-4CC2-B653-0C043EB60E90}"/>
              </a:ext>
            </a:extLst>
          </p:cNvPr>
          <p:cNvSpPr>
            <a:spLocks noGrp="1"/>
          </p:cNvSpPr>
          <p:nvPr>
            <p:ph idx="1"/>
          </p:nvPr>
        </p:nvSpPr>
        <p:spPr>
          <a:xfrm>
            <a:off x="1007533" y="1977645"/>
            <a:ext cx="9258131" cy="3906689"/>
          </a:xfrm>
        </p:spPr>
        <p:txBody>
          <a:bodyPr/>
          <a:lstStyle/>
          <a:p>
            <a:r>
              <a:rPr lang="en-US" sz="2200"/>
              <a:t>Projects are required to participate in the collaborative coordinated entry (CE) system</a:t>
            </a:r>
          </a:p>
          <a:p>
            <a:pPr lvl="1"/>
            <a:r>
              <a:rPr lang="en-US" sz="2000"/>
              <a:t>System for equitable access to housing; individuals are assessed using a local assessment tool and prioritized based on eligibility and vulnerability </a:t>
            </a:r>
          </a:p>
          <a:p>
            <a:pPr lvl="1"/>
            <a:r>
              <a:rPr lang="en-US" sz="2000"/>
              <a:t>No wrong door approach </a:t>
            </a:r>
          </a:p>
          <a:p>
            <a:r>
              <a:rPr lang="en-US" sz="2200"/>
              <a:t>Participation includes attending case conferencing when needed, communicating with CoC staff when project vacancies occur, and filling vacancies through CE referrals</a:t>
            </a:r>
          </a:p>
          <a:p>
            <a:pPr lvl="1"/>
            <a:endParaRPr lang="en-US"/>
          </a:p>
          <a:p>
            <a:pPr lvl="1"/>
            <a:endParaRPr lang="en-US"/>
          </a:p>
          <a:p>
            <a:pPr lvl="1"/>
            <a:endParaRPr lang="en-US"/>
          </a:p>
        </p:txBody>
      </p:sp>
    </p:spTree>
    <p:extLst>
      <p:ext uri="{BB962C8B-B14F-4D97-AF65-F5344CB8AC3E}">
        <p14:creationId xmlns:p14="http://schemas.microsoft.com/office/powerpoint/2010/main" val="226565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2AFB-BB06-40F4-A4F6-DFFF236E22B2}"/>
              </a:ext>
            </a:extLst>
          </p:cNvPr>
          <p:cNvSpPr>
            <a:spLocks noGrp="1"/>
          </p:cNvSpPr>
          <p:nvPr>
            <p:ph type="title"/>
          </p:nvPr>
        </p:nvSpPr>
        <p:spPr/>
        <p:txBody>
          <a:bodyPr/>
          <a:lstStyle/>
          <a:p>
            <a:r>
              <a:rPr lang="en-US"/>
              <a:t>Project priorities, types, &amp; scoring</a:t>
            </a:r>
          </a:p>
        </p:txBody>
      </p:sp>
      <p:sp>
        <p:nvSpPr>
          <p:cNvPr id="3" name="Text Placeholder 2">
            <a:extLst>
              <a:ext uri="{FF2B5EF4-FFF2-40B4-BE49-F238E27FC236}">
                <a16:creationId xmlns:a16="http://schemas.microsoft.com/office/drawing/2014/main" id="{AE877D2E-8BC4-4AA8-A077-32E1569CDC6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894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499963"/>
            <a:ext cx="10058400" cy="1217077"/>
          </a:xfrm>
        </p:spPr>
        <p:txBody>
          <a:bodyPr>
            <a:normAutofit fontScale="90000"/>
          </a:bodyPr>
          <a:lstStyle/>
          <a:p>
            <a:pPr algn="ctr"/>
            <a:r>
              <a:rPr lang="en-US" sz="4000" b="1"/>
              <a:t>Hud priorities </a:t>
            </a:r>
            <a:r>
              <a:rPr lang="en-US" sz="4000"/>
              <a:t>for New Projects</a:t>
            </a:r>
            <a:endParaRPr lang="en-US" sz="3600" b="1">
              <a:cs typeface="Calibri Light"/>
            </a:endParaRPr>
          </a:p>
        </p:txBody>
      </p:sp>
      <p:sp>
        <p:nvSpPr>
          <p:cNvPr id="3" name="Content Placeholder 2"/>
          <p:cNvSpPr>
            <a:spLocks noGrp="1"/>
          </p:cNvSpPr>
          <p:nvPr>
            <p:ph idx="1"/>
          </p:nvPr>
        </p:nvSpPr>
        <p:spPr>
          <a:xfrm>
            <a:off x="392430" y="2062879"/>
            <a:ext cx="11407140" cy="4155042"/>
          </a:xfrm>
        </p:spPr>
        <p:txBody>
          <a:bodyPr vert="horz" lIns="0" tIns="45720" rIns="0" bIns="45720" rtlCol="0" anchor="t">
            <a:normAutofit fontScale="92500" lnSpcReduction="20000"/>
          </a:bodyPr>
          <a:lstStyle/>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cs typeface="Calibri"/>
              </a:rPr>
              <a:t>End Homelessness for all persons</a:t>
            </a:r>
          </a:p>
          <a:p>
            <a:pPr marL="0" indent="0">
              <a:buNone/>
            </a:pPr>
            <a:r>
              <a:rPr lang="en-US" sz="2400">
                <a:solidFill>
                  <a:schemeClr val="accent1"/>
                </a:solidFill>
                <a:latin typeface="Segoe UI Symbol"/>
                <a:ea typeface="Segoe UI Symbol"/>
                <a:cs typeface="Calibri"/>
              </a:rPr>
              <a:t>✔ </a:t>
            </a:r>
            <a:r>
              <a:rPr lang="en-US" sz="2400">
                <a:solidFill>
                  <a:schemeClr val="tx1"/>
                </a:solidFill>
                <a:latin typeface="Gill Sans MT"/>
                <a:ea typeface="Segoe UI Symbol"/>
                <a:cs typeface="Calibri"/>
              </a:rPr>
              <a:t>Use </a:t>
            </a:r>
            <a:r>
              <a:rPr lang="en-US" sz="2400">
                <a:solidFill>
                  <a:srgbClr val="262626"/>
                </a:solidFill>
                <a:latin typeface="Gill Sans MT"/>
                <a:ea typeface="Segoe UI Symbol"/>
                <a:cs typeface="Calibri"/>
              </a:rPr>
              <a:t>Housing First</a:t>
            </a:r>
          </a:p>
          <a:p>
            <a:pPr marL="0" indent="0">
              <a:buNone/>
            </a:pPr>
            <a:r>
              <a:rPr lang="en-US" sz="2400">
                <a:solidFill>
                  <a:schemeClr val="accent1"/>
                </a:solidFill>
                <a:latin typeface="Segoe UI Symbol"/>
                <a:ea typeface="Segoe UI Symbol"/>
              </a:rPr>
              <a:t>✔ </a:t>
            </a:r>
            <a:r>
              <a:rPr lang="en-US" sz="2400"/>
              <a:t>Reduce Unsheltered Homelessness</a:t>
            </a:r>
          </a:p>
          <a:p>
            <a:pPr marL="0" indent="0">
              <a:buNone/>
            </a:pPr>
            <a:r>
              <a:rPr lang="en-US" sz="2400">
                <a:solidFill>
                  <a:schemeClr val="accent1"/>
                </a:solidFill>
                <a:latin typeface="Segoe UI Symbol"/>
                <a:ea typeface="Segoe UI Symbol"/>
              </a:rPr>
              <a:t>✔ </a:t>
            </a:r>
            <a:r>
              <a:rPr lang="en-US" sz="2400">
                <a:solidFill>
                  <a:schemeClr val="tx1"/>
                </a:solidFill>
              </a:rPr>
              <a:t>Improve System Performance</a:t>
            </a:r>
          </a:p>
          <a:p>
            <a:pPr marL="0" indent="0">
              <a:buNone/>
            </a:pPr>
            <a:r>
              <a:rPr lang="en-US" sz="2400">
                <a:solidFill>
                  <a:schemeClr val="accent1"/>
                </a:solidFill>
                <a:latin typeface="Segoe UI Symbol"/>
                <a:ea typeface="Segoe UI Symbol"/>
                <a:cs typeface="Calibri"/>
              </a:rPr>
              <a:t>✔ </a:t>
            </a:r>
            <a:r>
              <a:rPr lang="en-US" sz="2400">
                <a:solidFill>
                  <a:schemeClr val="tx1"/>
                </a:solidFill>
                <a:latin typeface="Gill Sans MT"/>
                <a:ea typeface="Segoe UI Symbol"/>
                <a:cs typeface="Calibri"/>
              </a:rPr>
              <a:t>Partner with Housing, Health, and Service Agencies</a:t>
            </a:r>
            <a:endParaRPr lang="en-US" sz="2400">
              <a:solidFill>
                <a:schemeClr val="tx1"/>
              </a:solidFill>
              <a:latin typeface="Gill Sans MT"/>
              <a:ea typeface="Segoe UI Symbol" panose="020B0502040204020203" pitchFamily="34" charset="0"/>
              <a:cs typeface="Calibri"/>
            </a:endParaRP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t>Racial Equity in Access to Housing	</a:t>
            </a:r>
            <a:r>
              <a:rPr lang="en-US" sz="2400">
                <a:solidFill>
                  <a:schemeClr val="accent1"/>
                </a:solidFill>
                <a:latin typeface="Segoe UI Symbol" panose="020B0502040204020203" pitchFamily="34" charset="0"/>
                <a:ea typeface="Segoe UI Symbol" panose="020B0502040204020203" pitchFamily="34" charset="0"/>
                <a:cs typeface="Calibri"/>
              </a:rPr>
              <a:t> </a:t>
            </a: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t>Improve Assistance to LGBTQ+ Individuals</a:t>
            </a:r>
            <a:endParaRPr lang="en-US" sz="2400">
              <a:cs typeface="Calibri"/>
            </a:endParaRP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cs typeface="Calibri"/>
              </a:rPr>
              <a:t>Engage with People w/Lived Experience in the Program &amp; Service Planning</a:t>
            </a:r>
          </a:p>
          <a:p>
            <a:pPr marL="0" indent="0">
              <a:buNone/>
            </a:pPr>
            <a:r>
              <a:rPr lang="en-US" sz="2400">
                <a:solidFill>
                  <a:schemeClr val="accent1"/>
                </a:solidFill>
                <a:latin typeface="Segoe UI Symbol"/>
                <a:ea typeface="Segoe UI Symbol"/>
                <a:cs typeface="Calibri"/>
              </a:rPr>
              <a:t>✔ </a:t>
            </a:r>
            <a:r>
              <a:rPr lang="en-US" sz="2400">
                <a:solidFill>
                  <a:srgbClr val="262626"/>
                </a:solidFill>
                <a:latin typeface="Gill Sans MT"/>
                <a:ea typeface="Segoe UI Symbol"/>
                <a:cs typeface="Calibri"/>
              </a:rPr>
              <a:t>Build an Effective Workforce</a:t>
            </a:r>
            <a:endParaRPr lang="en-US" sz="2400"/>
          </a:p>
          <a:p>
            <a:pPr marL="0" indent="0">
              <a:buNone/>
            </a:pPr>
            <a:r>
              <a:rPr lang="en-US" sz="2400">
                <a:solidFill>
                  <a:schemeClr val="accent1"/>
                </a:solidFill>
                <a:latin typeface="Segoe UI Symbol"/>
                <a:ea typeface="Segoe UI Symbol"/>
                <a:cs typeface="Calibri"/>
              </a:rPr>
              <a:t>✔ </a:t>
            </a:r>
            <a:r>
              <a:rPr lang="en-US" sz="2400">
                <a:cs typeface="Calibri"/>
              </a:rPr>
              <a:t>Increase Affordable Housing Supply</a:t>
            </a:r>
            <a:endParaRPr lang="en-US"/>
          </a:p>
          <a:p>
            <a:pPr marL="0" indent="0">
              <a:buNone/>
            </a:pPr>
            <a:endParaRPr lang="en-US" sz="2400">
              <a:cs typeface="Calibri"/>
            </a:endParaRPr>
          </a:p>
          <a:p>
            <a:pPr marL="0" indent="0">
              <a:buNone/>
            </a:pPr>
            <a:endParaRPr lang="en-US" sz="2400">
              <a:solidFill>
                <a:schemeClr val="tx1"/>
              </a:solidFill>
              <a:ea typeface="Segoe UI Symbol"/>
              <a:cs typeface="Calibri"/>
            </a:endParaRPr>
          </a:p>
          <a:p>
            <a:pPr marL="0" indent="0">
              <a:buNone/>
            </a:pPr>
            <a:endParaRPr lang="en-US" sz="2400">
              <a:solidFill>
                <a:srgbClr val="262626"/>
              </a:solidFill>
              <a:cs typeface="Calibri"/>
            </a:endParaRPr>
          </a:p>
          <a:p>
            <a:pPr algn="ctr">
              <a:buFont typeface="Wingdings" panose="05000000000000000000" pitchFamily="2" charset="2"/>
              <a:buChar char="ü"/>
            </a:pPr>
            <a:endParaRPr lang="en-US" sz="2400">
              <a:cs typeface="Calibri"/>
            </a:endParaRPr>
          </a:p>
          <a:p>
            <a:pPr algn="ctr">
              <a:buFont typeface="Wingdings" panose="05000000000000000000" pitchFamily="2" charset="2"/>
              <a:buChar char="ü"/>
            </a:pPr>
            <a:endParaRPr lang="en-US" sz="2400">
              <a:cs typeface="Calibri"/>
            </a:endParaRPr>
          </a:p>
        </p:txBody>
      </p:sp>
    </p:spTree>
    <p:extLst>
      <p:ext uri="{BB962C8B-B14F-4D97-AF65-F5344CB8AC3E}">
        <p14:creationId xmlns:p14="http://schemas.microsoft.com/office/powerpoint/2010/main" val="309747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430" y="247233"/>
            <a:ext cx="10058400" cy="1166277"/>
          </a:xfrm>
        </p:spPr>
        <p:txBody>
          <a:bodyPr>
            <a:normAutofit fontScale="90000"/>
          </a:bodyPr>
          <a:lstStyle/>
          <a:p>
            <a:pPr algn="ctr"/>
            <a:r>
              <a:rPr lang="en-US" sz="4000" b="1"/>
              <a:t>Local Priorities </a:t>
            </a:r>
            <a:r>
              <a:rPr lang="en-US" sz="4000"/>
              <a:t>for New Projects</a:t>
            </a:r>
            <a:endParaRPr lang="en-US" sz="3600">
              <a:cs typeface="Calibri Light"/>
            </a:endParaRPr>
          </a:p>
        </p:txBody>
      </p:sp>
      <p:sp>
        <p:nvSpPr>
          <p:cNvPr id="3" name="Content Placeholder 2"/>
          <p:cNvSpPr>
            <a:spLocks noGrp="1"/>
          </p:cNvSpPr>
          <p:nvPr>
            <p:ph idx="1"/>
          </p:nvPr>
        </p:nvSpPr>
        <p:spPr>
          <a:xfrm>
            <a:off x="392430" y="1851660"/>
            <a:ext cx="11407140" cy="4497494"/>
          </a:xfrm>
        </p:spPr>
        <p:txBody>
          <a:bodyPr vert="horz" lIns="0" tIns="45720" rIns="0" bIns="45720" rtlCol="0" anchor="t">
            <a:normAutofit lnSpcReduction="10000"/>
          </a:bodyPr>
          <a:lstStyle/>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rPr>
              <a:t>Utilize Joint Component TH-RRH</a:t>
            </a:r>
            <a:endParaRPr lang="en-US" sz="2400" b="1">
              <a:solidFill>
                <a:schemeClr val="tx1"/>
              </a:solidFill>
              <a:cs typeface="Calibri" panose="020F0502020204030204"/>
            </a:endParaRP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latin typeface="Segoe UI Symbol" panose="020B0502040204020203" pitchFamily="34" charset="0"/>
                <a:ea typeface="Segoe UI Symbol" panose="020B0502040204020203" pitchFamily="34" charset="0"/>
                <a:cs typeface="Calibri"/>
              </a:rPr>
              <a:t>D</a:t>
            </a:r>
            <a:r>
              <a:rPr lang="en-US" sz="2400">
                <a:solidFill>
                  <a:schemeClr val="tx1"/>
                </a:solidFill>
                <a:cs typeface="Calibri"/>
              </a:rPr>
              <a:t>edicated </a:t>
            </a:r>
            <a:r>
              <a:rPr lang="en-US" sz="2400" b="0" i="0">
                <a:solidFill>
                  <a:schemeClr val="tx1"/>
                </a:solidFill>
                <a:effectLst/>
              </a:rPr>
              <a:t>to individuals and families of persons experiencing trauma or lack of safety related to fleeing or attempting to flee domestic violence, dating violence, sexual assault, or stalking survivors of domestic violence.</a:t>
            </a:r>
            <a:endParaRPr lang="en-US" sz="2400">
              <a:solidFill>
                <a:schemeClr val="tx1"/>
              </a:solidFill>
              <a:cs typeface="Calibri"/>
            </a:endParaRP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cs typeface="Calibri"/>
              </a:rPr>
              <a:t>Increase the supply of Permanent Supportive Housing in Berkshire County</a:t>
            </a: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b="0" i="0">
                <a:solidFill>
                  <a:schemeClr val="tx1"/>
                </a:solidFill>
                <a:effectLst/>
              </a:rPr>
              <a:t>Utilize non-CoC funded housing subsidies or subsidized housing units to comprise at least 25% of all PSH or RRH units</a:t>
            </a: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rPr>
              <a:t>PSH or RRH project that utilizes healthcare resources to help individuals and families experiencing homelessness</a:t>
            </a:r>
            <a:endParaRPr lang="en-US" sz="2400">
              <a:solidFill>
                <a:schemeClr val="tx1"/>
              </a:solidFill>
              <a:cs typeface="Calibri"/>
            </a:endParaRPr>
          </a:p>
          <a:p>
            <a:pPr marL="0" indent="0">
              <a:buNone/>
            </a:pPr>
            <a:r>
              <a:rPr lang="en-US" sz="2400">
                <a:solidFill>
                  <a:schemeClr val="accent1"/>
                </a:solidFill>
                <a:latin typeface="Segoe UI Symbol" panose="020B0502040204020203" pitchFamily="34" charset="0"/>
                <a:ea typeface="Segoe UI Symbol" panose="020B0502040204020203" pitchFamily="34" charset="0"/>
                <a:cs typeface="Calibri"/>
              </a:rPr>
              <a:t>✔ </a:t>
            </a:r>
            <a:r>
              <a:rPr lang="en-US" sz="2400">
                <a:solidFill>
                  <a:schemeClr val="tx1"/>
                </a:solidFill>
              </a:rPr>
              <a:t>Demonstrate commitment to Diversity and Equity practices, including racial &amp; social equity, equitable treatment of LGBTQIA+ communities, immigrant populations, etc.</a:t>
            </a:r>
            <a:endParaRPr lang="en-US" sz="2400">
              <a:solidFill>
                <a:schemeClr val="tx1"/>
              </a:solidFill>
              <a:cs typeface="Calibri"/>
            </a:endParaRPr>
          </a:p>
        </p:txBody>
      </p:sp>
    </p:spTree>
    <p:extLst>
      <p:ext uri="{BB962C8B-B14F-4D97-AF65-F5344CB8AC3E}">
        <p14:creationId xmlns:p14="http://schemas.microsoft.com/office/powerpoint/2010/main" val="256635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29821"/>
          </a:xfrm>
        </p:spPr>
        <p:txBody>
          <a:bodyPr>
            <a:normAutofit/>
          </a:bodyPr>
          <a:lstStyle/>
          <a:p>
            <a:pPr algn="ctr"/>
            <a:r>
              <a:rPr lang="en-US" b="1"/>
              <a:t>Permanent Supportive Housing (PSH)</a:t>
            </a:r>
            <a:endParaRPr lang="en-US"/>
          </a:p>
        </p:txBody>
      </p:sp>
      <p:sp>
        <p:nvSpPr>
          <p:cNvPr id="4" name="Content Placeholder 2"/>
          <p:cNvSpPr>
            <a:spLocks noGrp="1"/>
          </p:cNvSpPr>
          <p:nvPr>
            <p:ph idx="1"/>
          </p:nvPr>
        </p:nvSpPr>
        <p:spPr>
          <a:xfrm>
            <a:off x="749300" y="1634066"/>
            <a:ext cx="10693400" cy="4937331"/>
          </a:xfrm>
        </p:spPr>
        <p:txBody>
          <a:bodyPr vert="horz" lIns="0" tIns="45720" rIns="0" bIns="45720" rtlCol="0" anchor="t">
            <a:normAutofit/>
          </a:bodyPr>
          <a:lstStyle/>
          <a:p>
            <a:pPr>
              <a:buFont typeface="Arial" panose="020B0604020202020204" pitchFamily="34" charset="0"/>
              <a:buChar char="•"/>
            </a:pPr>
            <a:r>
              <a:rPr lang="en-US"/>
              <a:t>Permanent housing in which long-term housing assistance (leasing or rental assistance) </a:t>
            </a:r>
            <a:r>
              <a:rPr lang="en-US" b="1" u="sng"/>
              <a:t>and</a:t>
            </a:r>
            <a:r>
              <a:rPr lang="en-US"/>
              <a:t> supportive services are provided to assist in achieving housing stability </a:t>
            </a:r>
          </a:p>
          <a:p>
            <a:pPr lvl="1"/>
            <a:r>
              <a:rPr lang="en-US"/>
              <a:t>Can be project-based or tenant-based</a:t>
            </a:r>
          </a:p>
          <a:p>
            <a:r>
              <a:rPr lang="en-US"/>
              <a:t>Eligible participants include chronically homeless individuals or families in which one adult or child has a disability</a:t>
            </a:r>
          </a:p>
          <a:p>
            <a:pPr>
              <a:buFont typeface="Arial" panose="020B0604020202020204" pitchFamily="34" charset="0"/>
              <a:buChar char="•"/>
            </a:pPr>
            <a:r>
              <a:rPr lang="en-US"/>
              <a:t>Participants pay a percentage of their income toward the rent </a:t>
            </a:r>
          </a:p>
          <a:p>
            <a:pPr marL="0" indent="0">
              <a:buNone/>
            </a:pPr>
            <a:r>
              <a:rPr lang="en-US" b="1">
                <a:solidFill>
                  <a:schemeClr val="tx1"/>
                </a:solidFill>
              </a:rPr>
              <a:t>Allowable Costs:</a:t>
            </a:r>
            <a:endParaRPr lang="en-US" b="1">
              <a:solidFill>
                <a:schemeClr val="tx1"/>
              </a:solidFill>
              <a:cs typeface="Calibri"/>
            </a:endParaRPr>
          </a:p>
          <a:p>
            <a:pPr marL="383540" lvl="1">
              <a:buFont typeface="Arial" panose="020B0604020202020204" pitchFamily="34" charset="0"/>
              <a:buChar char="•"/>
            </a:pPr>
            <a:r>
              <a:rPr lang="en-US">
                <a:solidFill>
                  <a:schemeClr val="tx1"/>
                </a:solidFill>
                <a:cs typeface="Calibri"/>
              </a:rPr>
              <a:t>Acquisition, Rehab, New Construction</a:t>
            </a:r>
            <a:endParaRPr lang="en-US">
              <a:solidFill>
                <a:schemeClr val="tx1"/>
              </a:solidFill>
            </a:endParaRPr>
          </a:p>
          <a:p>
            <a:pPr marL="383540" lvl="1"/>
            <a:r>
              <a:rPr lang="en-US">
                <a:solidFill>
                  <a:schemeClr val="tx1"/>
                </a:solidFill>
              </a:rPr>
              <a:t>Leasing or Rental Assistance</a:t>
            </a:r>
            <a:endParaRPr lang="en-US">
              <a:solidFill>
                <a:schemeClr val="tx1"/>
              </a:solidFill>
              <a:cs typeface="Calibri"/>
            </a:endParaRPr>
          </a:p>
          <a:p>
            <a:pPr marL="612140" lvl="2">
              <a:buFont typeface="Arial" panose="020B0604020202020204" pitchFamily="34" charset="0"/>
              <a:buChar char="•"/>
            </a:pPr>
            <a:r>
              <a:rPr lang="en-US">
                <a:solidFill>
                  <a:schemeClr val="tx1"/>
                </a:solidFill>
              </a:rPr>
              <a:t>If leasing dollars, you don’t have to include in match</a:t>
            </a:r>
            <a:endParaRPr lang="en-US">
              <a:solidFill>
                <a:schemeClr val="tx1"/>
              </a:solidFill>
              <a:cs typeface="Calibri"/>
            </a:endParaRPr>
          </a:p>
          <a:p>
            <a:pPr marL="383540" lvl="1"/>
            <a:r>
              <a:rPr lang="en-US">
                <a:solidFill>
                  <a:schemeClr val="tx1"/>
                </a:solidFill>
              </a:rPr>
              <a:t>Supportive Services</a:t>
            </a:r>
          </a:p>
          <a:p>
            <a:pPr marL="383540" lvl="1"/>
            <a:r>
              <a:rPr lang="en-US">
                <a:solidFill>
                  <a:schemeClr val="tx1"/>
                </a:solidFill>
              </a:rPr>
              <a:t>Operating Costs</a:t>
            </a:r>
          </a:p>
          <a:p>
            <a:pPr marL="383540" lvl="1"/>
            <a:r>
              <a:rPr lang="en-US">
                <a:solidFill>
                  <a:schemeClr val="tx1"/>
                </a:solidFill>
              </a:rPr>
              <a:t>HMIS</a:t>
            </a:r>
          </a:p>
          <a:p>
            <a:pPr marL="383540" lvl="1"/>
            <a:r>
              <a:rPr lang="en-US">
                <a:solidFill>
                  <a:schemeClr val="tx1"/>
                </a:solidFill>
              </a:rPr>
              <a:t>Project Administration</a:t>
            </a:r>
          </a:p>
          <a:p>
            <a:pPr marL="383540" lvl="1">
              <a:buFont typeface="Arial" panose="020B0604020202020204" pitchFamily="34" charset="0"/>
              <a:buChar char="•"/>
            </a:pPr>
            <a:endParaRPr lang="en-US">
              <a:solidFill>
                <a:schemeClr val="tx1"/>
              </a:solidFill>
              <a:highlight>
                <a:srgbClr val="FFFF00"/>
              </a:highlight>
              <a:cs typeface="Calibri"/>
            </a:endParaRPr>
          </a:p>
          <a:p>
            <a:pPr marL="383540" lvl="1">
              <a:buFont typeface="Arial" panose="020B0604020202020204" pitchFamily="34" charset="0"/>
              <a:buChar char="•"/>
            </a:pPr>
            <a:endParaRPr lang="en-US">
              <a:solidFill>
                <a:schemeClr val="tx1"/>
              </a:solidFill>
              <a:highlight>
                <a:srgbClr val="FFFF00"/>
              </a:highlight>
              <a:cs typeface="Calibri"/>
            </a:endParaRPr>
          </a:p>
          <a:p>
            <a:pPr>
              <a:buFont typeface="Arial" panose="020B0604020202020204" pitchFamily="34" charset="0"/>
              <a:buChar char="•"/>
            </a:pPr>
            <a:endParaRPr lang="en-US"/>
          </a:p>
          <a:p>
            <a:pPr>
              <a:buFont typeface="Arial" panose="020B0604020202020204" pitchFamily="34" charset="0"/>
              <a:buChar char="•"/>
            </a:pPr>
            <a:endParaRPr lang="en-US">
              <a:cs typeface="Calibri" panose="020F0502020204030204"/>
            </a:endParaRPr>
          </a:p>
        </p:txBody>
      </p:sp>
    </p:spTree>
    <p:extLst>
      <p:ext uri="{BB962C8B-B14F-4D97-AF65-F5344CB8AC3E}">
        <p14:creationId xmlns:p14="http://schemas.microsoft.com/office/powerpoint/2010/main" val="1554196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28" y="264795"/>
            <a:ext cx="10527030" cy="859616"/>
          </a:xfrm>
        </p:spPr>
        <p:txBody>
          <a:bodyPr>
            <a:noAutofit/>
          </a:bodyPr>
          <a:lstStyle/>
          <a:p>
            <a:pPr lvl="0" algn="ctr" fontAlgn="base"/>
            <a:r>
              <a:rPr lang="en-US" b="1"/>
              <a:t>Rapid Re-Housing (RRH)</a:t>
            </a:r>
            <a:endParaRPr lang="en-US"/>
          </a:p>
        </p:txBody>
      </p:sp>
      <p:sp>
        <p:nvSpPr>
          <p:cNvPr id="3" name="TextBox 2">
            <a:extLst>
              <a:ext uri="{FF2B5EF4-FFF2-40B4-BE49-F238E27FC236}">
                <a16:creationId xmlns:a16="http://schemas.microsoft.com/office/drawing/2014/main" id="{920E7935-6CF9-4DCA-A00B-0B79FA909984}"/>
              </a:ext>
            </a:extLst>
          </p:cNvPr>
          <p:cNvSpPr txBox="1"/>
          <p:nvPr/>
        </p:nvSpPr>
        <p:spPr>
          <a:xfrm>
            <a:off x="530226" y="1222253"/>
            <a:ext cx="11142132" cy="6671057"/>
          </a:xfrm>
          <a:prstGeom prst="rect">
            <a:avLst/>
          </a:prstGeom>
          <a:noFill/>
        </p:spPr>
        <p:txBody>
          <a:bodyPr wrap="square" lIns="91440" tIns="45720" rIns="91440" bIns="45720" rtlCol="0" anchor="t">
            <a:spAutoFit/>
          </a:bodyPr>
          <a:lstStyle/>
          <a:p>
            <a:pPr marL="383540" lvl="1">
              <a:lnSpc>
                <a:spcPct val="150000"/>
              </a:lnSpc>
              <a:buFont typeface="Arial" panose="020B0604020202020204" pitchFamily="34" charset="0"/>
              <a:buChar char="•"/>
            </a:pPr>
            <a:r>
              <a:rPr lang="en-US" sz="1700">
                <a:cs typeface="Calibri"/>
              </a:rPr>
              <a:t>Short/medium term (up to 24 months) tenant-based rental assistance</a:t>
            </a:r>
            <a:endParaRPr lang="en-US" sz="1700"/>
          </a:p>
          <a:p>
            <a:pPr marL="383540" lvl="1">
              <a:lnSpc>
                <a:spcPct val="150000"/>
              </a:lnSpc>
              <a:buFont typeface="Arial" panose="020B0604020202020204" pitchFamily="34" charset="0"/>
              <a:buChar char="•"/>
            </a:pPr>
            <a:r>
              <a:rPr lang="en-US" sz="1700">
                <a:cs typeface="Calibri"/>
              </a:rPr>
              <a:t>Participant signs lease with landlord</a:t>
            </a:r>
          </a:p>
          <a:p>
            <a:pPr marL="383540" lvl="1">
              <a:lnSpc>
                <a:spcPct val="150000"/>
              </a:lnSpc>
              <a:buFont typeface="Arial" panose="020B0604020202020204" pitchFamily="34" charset="0"/>
              <a:buChar char="•"/>
            </a:pPr>
            <a:r>
              <a:rPr lang="en-US" sz="1700">
                <a:cs typeface="Calibri"/>
              </a:rPr>
              <a:t>Monthly case management/tenancy support</a:t>
            </a:r>
            <a:r>
              <a:rPr lang="en-US" sz="1700"/>
              <a:t> focused on income maximization and housing stability to ensure independence at the end of assistance period</a:t>
            </a:r>
          </a:p>
          <a:p>
            <a:pPr marL="566420" lvl="2">
              <a:lnSpc>
                <a:spcPct val="150000"/>
              </a:lnSpc>
              <a:buFont typeface="Arial" panose="020B0604020202020204" pitchFamily="34" charset="0"/>
              <a:buChar char="•"/>
            </a:pPr>
            <a:r>
              <a:rPr lang="en-US" sz="1600">
                <a:cs typeface="Calibri"/>
              </a:rPr>
              <a:t>Services may be provided for up to six months after exit from the use of rental assistance, incl. six months after exit from TH</a:t>
            </a:r>
          </a:p>
          <a:p>
            <a:pPr marL="566420" lvl="2">
              <a:lnSpc>
                <a:spcPct val="150000"/>
              </a:lnSpc>
              <a:buFont typeface="Arial" panose="020B0604020202020204" pitchFamily="34" charset="0"/>
              <a:buChar char="•"/>
            </a:pPr>
            <a:r>
              <a:rPr lang="en-US" sz="1600">
                <a:cs typeface="Calibri"/>
              </a:rPr>
              <a:t>Case management includes housing search &amp; identification</a:t>
            </a:r>
          </a:p>
          <a:p>
            <a:pPr marL="383540" lvl="1">
              <a:lnSpc>
                <a:spcPct val="150000"/>
              </a:lnSpc>
              <a:buFont typeface="Arial" panose="020B0604020202020204" pitchFamily="34" charset="0"/>
              <a:buChar char="•"/>
            </a:pPr>
            <a:r>
              <a:rPr lang="en-US" sz="1700">
                <a:cs typeface="Calibri"/>
              </a:rPr>
              <a:t>Participants do not need to have a disability to qualify for RRH</a:t>
            </a:r>
          </a:p>
          <a:p>
            <a:pPr marL="383540" lvl="1">
              <a:lnSpc>
                <a:spcPct val="150000"/>
              </a:lnSpc>
              <a:buFont typeface="Arial" panose="020B0604020202020204" pitchFamily="34" charset="0"/>
              <a:buChar char="•"/>
            </a:pPr>
            <a:r>
              <a:rPr lang="en-US" sz="1700"/>
              <a:t>Use as a bridge to more permanent housing resources</a:t>
            </a:r>
            <a:endParaRPr lang="en-US" sz="1700">
              <a:cs typeface="Calibri"/>
            </a:endParaRPr>
          </a:p>
          <a:p>
            <a:pPr marL="0" indent="0">
              <a:lnSpc>
                <a:spcPct val="150000"/>
              </a:lnSpc>
              <a:buNone/>
            </a:pPr>
            <a:r>
              <a:rPr lang="en-US" b="1">
                <a:cs typeface="Calibri"/>
              </a:rPr>
              <a:t>Allowable Costs:</a:t>
            </a:r>
            <a:endParaRPr lang="en-US" b="1"/>
          </a:p>
          <a:p>
            <a:pPr marL="285750" indent="-285750">
              <a:lnSpc>
                <a:spcPct val="150000"/>
              </a:lnSpc>
              <a:buFont typeface="Arial" panose="020B0604020202020204" pitchFamily="34" charset="0"/>
              <a:buChar char="•"/>
            </a:pPr>
            <a:r>
              <a:rPr lang="en-US" sz="1700">
                <a:cs typeface="Calibri"/>
              </a:rPr>
              <a:t>Rental Assistance </a:t>
            </a:r>
          </a:p>
          <a:p>
            <a:pPr marL="742950" lvl="1" indent="-285750">
              <a:lnSpc>
                <a:spcPct val="150000"/>
              </a:lnSpc>
              <a:buFont typeface="Arial" panose="020B0604020202020204" pitchFamily="34" charset="0"/>
              <a:buChar char="•"/>
            </a:pPr>
            <a:r>
              <a:rPr lang="en-US" sz="1700">
                <a:cs typeface="Calibri"/>
              </a:rPr>
              <a:t>Only tenant-based</a:t>
            </a:r>
          </a:p>
          <a:p>
            <a:pPr marL="285750" indent="-285750">
              <a:lnSpc>
                <a:spcPct val="150000"/>
              </a:lnSpc>
              <a:buFont typeface="Arial" panose="020B0604020202020204" pitchFamily="34" charset="0"/>
              <a:buChar char="•"/>
            </a:pPr>
            <a:r>
              <a:rPr lang="en-US" sz="1700">
                <a:cs typeface="Calibri"/>
              </a:rPr>
              <a:t>Supportive Services </a:t>
            </a:r>
          </a:p>
          <a:p>
            <a:pPr marL="285750" indent="-285750">
              <a:lnSpc>
                <a:spcPct val="150000"/>
              </a:lnSpc>
              <a:buFont typeface="Arial" panose="020B0604020202020204" pitchFamily="34" charset="0"/>
              <a:buChar char="•"/>
            </a:pPr>
            <a:r>
              <a:rPr lang="en-US" sz="1700">
                <a:cs typeface="Calibri"/>
              </a:rPr>
              <a:t>HMIS</a:t>
            </a:r>
          </a:p>
          <a:p>
            <a:pPr marL="285750" indent="-285750">
              <a:lnSpc>
                <a:spcPct val="150000"/>
              </a:lnSpc>
              <a:buFont typeface="Arial" panose="020B0604020202020204" pitchFamily="34" charset="0"/>
              <a:buChar char="•"/>
            </a:pPr>
            <a:r>
              <a:rPr lang="en-US" sz="1700">
                <a:cs typeface="Calibri"/>
              </a:rPr>
              <a:t>Project Administration</a:t>
            </a:r>
          </a:p>
          <a:p>
            <a:pPr marL="742950" lvl="1" indent="-285750">
              <a:buFont typeface="Arial" panose="020B0604020202020204" pitchFamily="34" charset="0"/>
              <a:buChar char="•"/>
            </a:pPr>
            <a:endParaRPr lang="en-US">
              <a:solidFill>
                <a:schemeClr val="accent1"/>
              </a:solidFill>
              <a:highlight>
                <a:srgbClr val="FFFF00"/>
              </a:highlight>
              <a:cs typeface="Calibri"/>
            </a:endParaRPr>
          </a:p>
          <a:p>
            <a:pPr marL="742950" lvl="1" indent="-285750">
              <a:buFont typeface="Arial" panose="020B0604020202020204" pitchFamily="34" charset="0"/>
              <a:buChar char="•"/>
            </a:pPr>
            <a:endParaRPr lang="en-US">
              <a:solidFill>
                <a:schemeClr val="accent1"/>
              </a:solidFill>
              <a:highlight>
                <a:srgbClr val="FFFF00"/>
              </a:highlight>
              <a:cs typeface="Calibri"/>
            </a:endParaRPr>
          </a:p>
          <a:p>
            <a:pPr marL="742950" lvl="1" indent="-285750">
              <a:buFont typeface="Arial" panose="020B0604020202020204" pitchFamily="34" charset="0"/>
              <a:buChar char="•"/>
            </a:pPr>
            <a:endParaRPr lang="en-US">
              <a:solidFill>
                <a:schemeClr val="accent1"/>
              </a:solidFill>
              <a:highlight>
                <a:srgbClr val="FFFF00"/>
              </a:highlight>
              <a:cs typeface="Calibri"/>
            </a:endParaRPr>
          </a:p>
          <a:p>
            <a:endParaRPr lang="en-US"/>
          </a:p>
        </p:txBody>
      </p:sp>
    </p:spTree>
    <p:extLst>
      <p:ext uri="{BB962C8B-B14F-4D97-AF65-F5344CB8AC3E}">
        <p14:creationId xmlns:p14="http://schemas.microsoft.com/office/powerpoint/2010/main" val="324692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460" y="126372"/>
            <a:ext cx="10378440" cy="1450757"/>
          </a:xfrm>
        </p:spPr>
        <p:txBody>
          <a:bodyPr>
            <a:noAutofit/>
          </a:bodyPr>
          <a:lstStyle/>
          <a:p>
            <a:pPr lvl="0" algn="ctr"/>
            <a:r>
              <a:rPr lang="en-US" b="1"/>
              <a:t>Joint Transitional Housing and Rapid Rehousing (Joint TH-RRH)</a:t>
            </a:r>
            <a:endParaRPr lang="en-US">
              <a:cs typeface="Calibri Light"/>
            </a:endParaRPr>
          </a:p>
        </p:txBody>
      </p:sp>
      <p:sp>
        <p:nvSpPr>
          <p:cNvPr id="3" name="Content Placeholder 2"/>
          <p:cNvSpPr>
            <a:spLocks noGrp="1"/>
          </p:cNvSpPr>
          <p:nvPr>
            <p:ph idx="1"/>
          </p:nvPr>
        </p:nvSpPr>
        <p:spPr>
          <a:xfrm>
            <a:off x="388620" y="1777154"/>
            <a:ext cx="11635740" cy="4520776"/>
          </a:xfrm>
        </p:spPr>
        <p:txBody>
          <a:bodyPr>
            <a:normAutofit/>
          </a:bodyPr>
          <a:lstStyle/>
          <a:p>
            <a:pPr marL="0" indent="0">
              <a:buNone/>
            </a:pPr>
            <a:endParaRPr lang="en-US"/>
          </a:p>
          <a:p>
            <a:pPr>
              <a:buFont typeface="Arial" panose="020B0604020202020204" pitchFamily="34" charset="0"/>
              <a:buChar char="•"/>
            </a:pPr>
            <a:endParaRPr lang="en-US"/>
          </a:p>
        </p:txBody>
      </p:sp>
      <p:sp>
        <p:nvSpPr>
          <p:cNvPr id="4" name="Rectangle 3"/>
          <p:cNvSpPr/>
          <p:nvPr/>
        </p:nvSpPr>
        <p:spPr>
          <a:xfrm>
            <a:off x="535744" y="1586654"/>
            <a:ext cx="10633417" cy="5265801"/>
          </a:xfrm>
          <a:prstGeom prst="rect">
            <a:avLst/>
          </a:prstGeom>
        </p:spPr>
        <p:txBody>
          <a:bodyPr wrap="square" lIns="91440" tIns="45720" rIns="91440" bIns="45720" anchor="t">
            <a:spAutoFit/>
          </a:bodyPr>
          <a:lstStyle/>
          <a:p>
            <a:pPr lvl="1">
              <a:lnSpc>
                <a:spcPct val="150000"/>
              </a:lnSpc>
              <a:buFont typeface="Arial" panose="020B0604020202020204" pitchFamily="34" charset="0"/>
              <a:buChar char="•"/>
            </a:pPr>
            <a:r>
              <a:rPr lang="en-US" sz="1600"/>
              <a:t>TH: Immediate access to short term housing placement (up to 2 years) with supports often onsite</a:t>
            </a:r>
          </a:p>
          <a:p>
            <a:pPr lvl="1">
              <a:lnSpc>
                <a:spcPct val="150000"/>
              </a:lnSpc>
              <a:buFont typeface="Arial" panose="020B0604020202020204" pitchFamily="34" charset="0"/>
              <a:buChar char="•"/>
            </a:pPr>
            <a:r>
              <a:rPr lang="en-US" sz="1600"/>
              <a:t>RRH: </a:t>
            </a:r>
            <a:r>
              <a:rPr lang="en-US" sz="1600">
                <a:cs typeface="Calibri"/>
              </a:rPr>
              <a:t>Short/medium term (up to 24 months) tenant-based rental assistance</a:t>
            </a:r>
          </a:p>
          <a:p>
            <a:pPr lvl="1">
              <a:lnSpc>
                <a:spcPct val="150000"/>
              </a:lnSpc>
              <a:buFont typeface="Arial" panose="020B0604020202020204" pitchFamily="34" charset="0"/>
              <a:buChar char="•"/>
            </a:pPr>
            <a:r>
              <a:rPr lang="en-US" sz="1600"/>
              <a:t>Monthly case management/tenancy support focused housing stability to ensure independence at the end of the period of assistance.</a:t>
            </a:r>
          </a:p>
          <a:p>
            <a:pPr lvl="1">
              <a:lnSpc>
                <a:spcPct val="150000"/>
              </a:lnSpc>
              <a:buFont typeface="Arial" panose="020B0604020202020204" pitchFamily="34" charset="0"/>
              <a:buChar char="•"/>
            </a:pPr>
            <a:r>
              <a:rPr lang="en-US" sz="1600"/>
              <a:t>Participants MUST have opportunity for either or both parts of this project type (need to fund twice the amount of RRH vs.TH beds)</a:t>
            </a:r>
          </a:p>
          <a:p>
            <a:pPr fontAlgn="base">
              <a:lnSpc>
                <a:spcPct val="150000"/>
              </a:lnSpc>
            </a:pPr>
            <a:r>
              <a:rPr lang="en-US" b="1"/>
              <a:t>Allowable Costs:</a:t>
            </a:r>
          </a:p>
          <a:p>
            <a:pPr marL="285750" indent="-285750">
              <a:lnSpc>
                <a:spcPct val="150000"/>
              </a:lnSpc>
              <a:buFont typeface="Arial"/>
              <a:buChar char="•"/>
            </a:pPr>
            <a:r>
              <a:rPr lang="en-US" sz="1600"/>
              <a:t>Acquisition, Rehabilitation, New Construction </a:t>
            </a:r>
          </a:p>
          <a:p>
            <a:pPr marL="285750" indent="-285750">
              <a:lnSpc>
                <a:spcPct val="150000"/>
              </a:lnSpc>
              <a:buFont typeface="Arial"/>
              <a:buChar char="•"/>
            </a:pPr>
            <a:r>
              <a:rPr lang="en-US" sz="1600"/>
              <a:t>Leasing</a:t>
            </a:r>
          </a:p>
          <a:p>
            <a:pPr marL="285750" indent="-285750">
              <a:lnSpc>
                <a:spcPct val="150000"/>
              </a:lnSpc>
              <a:buFont typeface="Arial"/>
              <a:buChar char="•"/>
            </a:pPr>
            <a:r>
              <a:rPr lang="en-US" sz="1600"/>
              <a:t>Rental Assistance</a:t>
            </a:r>
          </a:p>
          <a:p>
            <a:pPr marL="285750" indent="-285750">
              <a:lnSpc>
                <a:spcPct val="150000"/>
              </a:lnSpc>
              <a:buFont typeface="Arial"/>
              <a:buChar char="•"/>
            </a:pPr>
            <a:r>
              <a:rPr lang="en-US" sz="1600"/>
              <a:t>Supportive Services </a:t>
            </a:r>
          </a:p>
          <a:p>
            <a:pPr marL="285750" indent="-285750">
              <a:lnSpc>
                <a:spcPct val="150000"/>
              </a:lnSpc>
              <a:buFont typeface="Arial"/>
              <a:buChar char="•"/>
            </a:pPr>
            <a:r>
              <a:rPr lang="en-US" sz="1600"/>
              <a:t>Operating Costs</a:t>
            </a:r>
          </a:p>
          <a:p>
            <a:pPr marL="285750" indent="-285750">
              <a:lnSpc>
                <a:spcPct val="150000"/>
              </a:lnSpc>
              <a:buFont typeface="Arial"/>
              <a:buChar char="•"/>
            </a:pPr>
            <a:r>
              <a:rPr lang="en-US" sz="1600"/>
              <a:t>HMIS</a:t>
            </a:r>
          </a:p>
          <a:p>
            <a:pPr marL="285750" indent="-285750">
              <a:lnSpc>
                <a:spcPct val="150000"/>
              </a:lnSpc>
              <a:buFont typeface="Arial"/>
              <a:buChar char="•"/>
            </a:pPr>
            <a:r>
              <a:rPr lang="en-US" sz="1600"/>
              <a:t>Project Administration</a:t>
            </a:r>
          </a:p>
        </p:txBody>
      </p:sp>
    </p:spTree>
    <p:extLst>
      <p:ext uri="{BB962C8B-B14F-4D97-AF65-F5344CB8AC3E}">
        <p14:creationId xmlns:p14="http://schemas.microsoft.com/office/powerpoint/2010/main" val="1619262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95826"/>
            <a:ext cx="7729728" cy="1188720"/>
          </a:xfrm>
        </p:spPr>
        <p:txBody>
          <a:bodyPr/>
          <a:lstStyle/>
          <a:p>
            <a:pPr algn="ctr"/>
            <a:r>
              <a:rPr lang="en-US"/>
              <a:t>Application &amp; Documentation</a:t>
            </a:r>
          </a:p>
        </p:txBody>
      </p:sp>
      <p:sp>
        <p:nvSpPr>
          <p:cNvPr id="3" name="Content Placeholder 2">
            <a:extLst>
              <a:ext uri="{FF2B5EF4-FFF2-40B4-BE49-F238E27FC236}">
                <a16:creationId xmlns:a16="http://schemas.microsoft.com/office/drawing/2014/main" id="{A1EEF5F4-E924-48D8-BABD-D03832EAED50}"/>
              </a:ext>
            </a:extLst>
          </p:cNvPr>
          <p:cNvSpPr>
            <a:spLocks noGrp="1"/>
          </p:cNvSpPr>
          <p:nvPr>
            <p:ph sz="half" idx="1"/>
          </p:nvPr>
        </p:nvSpPr>
        <p:spPr>
          <a:xfrm>
            <a:off x="879179" y="1878009"/>
            <a:ext cx="4271771" cy="3472924"/>
          </a:xfrm>
        </p:spPr>
        <p:txBody>
          <a:bodyPr>
            <a:normAutofit/>
          </a:bodyPr>
          <a:lstStyle/>
          <a:p>
            <a:pPr marL="0" indent="0" algn="ctr">
              <a:buNone/>
            </a:pPr>
            <a:r>
              <a:rPr lang="en-US" sz="2200" u="sng">
                <a:solidFill>
                  <a:schemeClr val="accent1"/>
                </a:solidFill>
              </a:rPr>
              <a:t>Renewal &amp; Expansion Project Applications</a:t>
            </a:r>
            <a:r>
              <a:rPr lang="en-US" sz="2400"/>
              <a:t>	</a:t>
            </a:r>
          </a:p>
          <a:p>
            <a:pPr>
              <a:buFont typeface="Courier New" panose="02070309020205020404" pitchFamily="49" charset="0"/>
              <a:buChar char="o"/>
            </a:pPr>
            <a:r>
              <a:rPr lang="en-US" sz="2100"/>
              <a:t> Complete Application(s) in ESNAPS (do not submit)</a:t>
            </a:r>
          </a:p>
          <a:p>
            <a:pPr lvl="1">
              <a:buFont typeface="Courier New" panose="02070309020205020404" pitchFamily="49" charset="0"/>
              <a:buChar char="o"/>
            </a:pPr>
            <a:r>
              <a:rPr lang="en-US" sz="1900"/>
              <a:t>Including all required supporting documents</a:t>
            </a:r>
          </a:p>
          <a:p>
            <a:pPr>
              <a:buFont typeface="Courier New" panose="02070309020205020404" pitchFamily="49" charset="0"/>
              <a:buChar char="o"/>
            </a:pPr>
            <a:r>
              <a:rPr lang="en-US" sz="2100"/>
              <a:t> A match letter on agency letterhead and signed by the authorized funder</a:t>
            </a:r>
          </a:p>
          <a:p>
            <a:pPr marL="0" indent="0">
              <a:buNone/>
            </a:pPr>
            <a:endParaRPr lang="en-US" sz="3600"/>
          </a:p>
          <a:p>
            <a:pPr marL="383540" lvl="1">
              <a:buFont typeface="Wingdings" panose="05000000000000000000" pitchFamily="2" charset="2"/>
              <a:buChar char="v"/>
            </a:pPr>
            <a:endParaRPr lang="en-US" sz="3400">
              <a:cs typeface="Calibri" panose="020F0502020204030204"/>
            </a:endParaRPr>
          </a:p>
          <a:p>
            <a:endParaRPr lang="en-US"/>
          </a:p>
        </p:txBody>
      </p:sp>
      <p:sp>
        <p:nvSpPr>
          <p:cNvPr id="4" name="Content Placeholder 3">
            <a:extLst>
              <a:ext uri="{FF2B5EF4-FFF2-40B4-BE49-F238E27FC236}">
                <a16:creationId xmlns:a16="http://schemas.microsoft.com/office/drawing/2014/main" id="{F0400760-6C8D-4D3D-BAA7-48FE261BDE4D}"/>
              </a:ext>
            </a:extLst>
          </p:cNvPr>
          <p:cNvSpPr>
            <a:spLocks noGrp="1"/>
          </p:cNvSpPr>
          <p:nvPr>
            <p:ph sz="half" idx="2"/>
          </p:nvPr>
        </p:nvSpPr>
        <p:spPr>
          <a:xfrm>
            <a:off x="6217920" y="1845735"/>
            <a:ext cx="4937760" cy="3505198"/>
          </a:xfrm>
        </p:spPr>
        <p:txBody>
          <a:bodyPr>
            <a:normAutofit/>
          </a:bodyPr>
          <a:lstStyle/>
          <a:p>
            <a:pPr marL="0" indent="0" algn="ctr">
              <a:buNone/>
            </a:pPr>
            <a:r>
              <a:rPr lang="en-US" sz="2200" u="sng">
                <a:solidFill>
                  <a:schemeClr val="accent1"/>
                </a:solidFill>
              </a:rPr>
              <a:t>NEW Project Applications</a:t>
            </a:r>
            <a:r>
              <a:rPr lang="en-US" sz="2200"/>
              <a:t>	</a:t>
            </a:r>
          </a:p>
          <a:p>
            <a:pPr>
              <a:buFont typeface="Courier New" panose="02070309020205020404" pitchFamily="49" charset="0"/>
              <a:buChar char="o"/>
            </a:pPr>
            <a:r>
              <a:rPr lang="en-US" sz="2100"/>
              <a:t> Complete New Project Application (Appendix F) </a:t>
            </a:r>
          </a:p>
          <a:p>
            <a:pPr>
              <a:buFont typeface="Courier New" panose="02070309020205020404" pitchFamily="49" charset="0"/>
              <a:buChar char="o"/>
            </a:pPr>
            <a:r>
              <a:rPr lang="en-US" sz="2100"/>
              <a:t> Complete New Project Application in ESNAPS (do not submit)</a:t>
            </a:r>
          </a:p>
          <a:p>
            <a:pPr lvl="1">
              <a:buFont typeface="Courier New" panose="02070309020205020404" pitchFamily="49" charset="0"/>
              <a:buChar char="o"/>
            </a:pPr>
            <a:r>
              <a:rPr lang="en-US" sz="1900"/>
              <a:t>Including all required supporting documents  </a:t>
            </a:r>
          </a:p>
          <a:p>
            <a:pPr>
              <a:buFont typeface="Courier New" panose="02070309020205020404" pitchFamily="49" charset="0"/>
              <a:buChar char="o"/>
            </a:pPr>
            <a:r>
              <a:rPr lang="en-US" sz="2000"/>
              <a:t>A match letter on agency letterhead and signed by the authorized funder</a:t>
            </a:r>
          </a:p>
          <a:p>
            <a:endParaRPr lang="en-US"/>
          </a:p>
        </p:txBody>
      </p:sp>
    </p:spTree>
    <p:extLst>
      <p:ext uri="{BB962C8B-B14F-4D97-AF65-F5344CB8AC3E}">
        <p14:creationId xmlns:p14="http://schemas.microsoft.com/office/powerpoint/2010/main" val="363904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2242"/>
            <a:ext cx="7729728" cy="1188720"/>
          </a:xfrm>
        </p:spPr>
        <p:txBody>
          <a:bodyPr/>
          <a:lstStyle/>
          <a:p>
            <a:pPr algn="ctr"/>
            <a:r>
              <a:rPr lang="en-US"/>
              <a:t>Today’s Agenda</a:t>
            </a:r>
          </a:p>
        </p:txBody>
      </p:sp>
      <p:sp>
        <p:nvSpPr>
          <p:cNvPr id="3" name="Content Placeholder 2"/>
          <p:cNvSpPr>
            <a:spLocks noGrp="1"/>
          </p:cNvSpPr>
          <p:nvPr>
            <p:ph idx="1"/>
          </p:nvPr>
        </p:nvSpPr>
        <p:spPr>
          <a:xfrm>
            <a:off x="2231136" y="2638044"/>
            <a:ext cx="8120253" cy="3101983"/>
          </a:xfrm>
        </p:spPr>
        <p:txBody>
          <a:bodyPr vert="horz" lIns="0" tIns="45720" rIns="0" bIns="45720" rtlCol="0" anchor="t">
            <a:normAutofit/>
          </a:bodyPr>
          <a:lstStyle/>
          <a:p>
            <a:pPr>
              <a:buFont typeface="Wingdings" panose="05000000000000000000" pitchFamily="2" charset="2"/>
              <a:buChar char="v"/>
            </a:pPr>
            <a:r>
              <a:rPr lang="en-US" sz="2800"/>
              <a:t> Funding &amp; Timeline </a:t>
            </a:r>
          </a:p>
          <a:p>
            <a:pPr>
              <a:buFont typeface="Wingdings" panose="05000000000000000000" pitchFamily="2" charset="2"/>
              <a:buChar char="v"/>
            </a:pPr>
            <a:r>
              <a:rPr lang="en-US" sz="2800"/>
              <a:t> Subrecipient Eligibility &amp; Requirements </a:t>
            </a:r>
            <a:endParaRPr lang="en-US" sz="2800">
              <a:ea typeface="Calibri" panose="020F0502020204030204"/>
              <a:cs typeface="Calibri"/>
            </a:endParaRPr>
          </a:p>
          <a:p>
            <a:pPr>
              <a:buFont typeface="Wingdings" panose="05000000000000000000" pitchFamily="2" charset="2"/>
              <a:buChar char="v"/>
            </a:pPr>
            <a:r>
              <a:rPr lang="en-US" sz="2800"/>
              <a:t> Project Priorities, Scoring, &amp; Types </a:t>
            </a:r>
            <a:endParaRPr lang="en-US" sz="2800">
              <a:ea typeface="Calibri" panose="020F0502020204030204"/>
              <a:cs typeface="Calibri"/>
            </a:endParaRPr>
          </a:p>
          <a:p>
            <a:pPr>
              <a:buFont typeface="Wingdings" panose="05000000000000000000" pitchFamily="2" charset="2"/>
              <a:buChar char="v"/>
            </a:pPr>
            <a:r>
              <a:rPr lang="en-US" sz="2800">
                <a:ea typeface="Calibri" panose="020F0502020204030204"/>
                <a:cs typeface="Calibri"/>
              </a:rPr>
              <a:t> Grant Administration &amp; Subrecipient Responsibility </a:t>
            </a:r>
          </a:p>
          <a:p>
            <a:pPr>
              <a:buFont typeface="Wingdings" panose="05000000000000000000" pitchFamily="2" charset="2"/>
              <a:buChar char="v"/>
            </a:pPr>
            <a:r>
              <a:rPr lang="en-US" sz="2800"/>
              <a:t> Next Steps &amp; Questions</a:t>
            </a:r>
            <a:endParaRPr lang="en-US" sz="2800">
              <a:ea typeface="Calibri" panose="020F0502020204030204"/>
              <a:cs typeface="Calibri"/>
            </a:endParaRPr>
          </a:p>
        </p:txBody>
      </p:sp>
    </p:spTree>
    <p:extLst>
      <p:ext uri="{BB962C8B-B14F-4D97-AF65-F5344CB8AC3E}">
        <p14:creationId xmlns:p14="http://schemas.microsoft.com/office/powerpoint/2010/main" val="476946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61959"/>
            <a:ext cx="7729728" cy="1188720"/>
          </a:xfrm>
        </p:spPr>
        <p:txBody>
          <a:bodyPr/>
          <a:lstStyle/>
          <a:p>
            <a:pPr algn="ctr"/>
            <a:r>
              <a:rPr lang="en-US"/>
              <a:t>Application Scoring and Process</a:t>
            </a:r>
            <a:endParaRPr lang="en-US">
              <a:cs typeface="Calibri Light"/>
            </a:endParaRPr>
          </a:p>
        </p:txBody>
      </p:sp>
      <p:sp>
        <p:nvSpPr>
          <p:cNvPr id="3" name="Content Placeholder 2"/>
          <p:cNvSpPr>
            <a:spLocks noGrp="1"/>
          </p:cNvSpPr>
          <p:nvPr>
            <p:ph idx="1"/>
          </p:nvPr>
        </p:nvSpPr>
        <p:spPr>
          <a:xfrm>
            <a:off x="338667" y="1706709"/>
            <a:ext cx="10316465" cy="4889331"/>
          </a:xfrm>
        </p:spPr>
        <p:txBody>
          <a:bodyPr vert="horz" lIns="91440" tIns="45720" rIns="91440" bIns="45720" rtlCol="0" anchor="t">
            <a:normAutofit/>
          </a:bodyPr>
          <a:lstStyle/>
          <a:p>
            <a:pPr marL="0" indent="0">
              <a:buNone/>
            </a:pPr>
            <a:r>
              <a:rPr lang="en-US" sz="2200"/>
              <a:t>Ranking and Evaluation Committee</a:t>
            </a:r>
          </a:p>
          <a:p>
            <a:r>
              <a:rPr lang="en-US" sz="2000"/>
              <a:t> Will review applications that have passed the threshold criteria</a:t>
            </a:r>
          </a:p>
          <a:p>
            <a:r>
              <a:rPr lang="en-US" sz="2000"/>
              <a:t> May consider Project type adjustments based on applicant pool</a:t>
            </a:r>
          </a:p>
          <a:p>
            <a:r>
              <a:rPr lang="en-US" sz="2000"/>
              <a:t> May propose changes to project scope/budget</a:t>
            </a:r>
          </a:p>
          <a:p>
            <a:r>
              <a:rPr lang="en-US" sz="2000"/>
              <a:t> May consider reallocating projects to fund additional NEW Projects</a:t>
            </a:r>
          </a:p>
          <a:p>
            <a:r>
              <a:rPr lang="en-US" sz="2000"/>
              <a:t>Once completed ranking, send to CoC Board for final approval</a:t>
            </a:r>
          </a:p>
          <a:p>
            <a:pPr lvl="1">
              <a:buFont typeface="Wingdings" panose="05000000000000000000" pitchFamily="2" charset="2"/>
              <a:buChar char="v"/>
            </a:pPr>
            <a:endParaRPr lang="en-US" sz="3400"/>
          </a:p>
        </p:txBody>
      </p:sp>
    </p:spTree>
    <p:extLst>
      <p:ext uri="{BB962C8B-B14F-4D97-AF65-F5344CB8AC3E}">
        <p14:creationId xmlns:p14="http://schemas.microsoft.com/office/powerpoint/2010/main" val="645063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5B79-117C-4E03-BBCE-915F7CFCECF5}"/>
              </a:ext>
            </a:extLst>
          </p:cNvPr>
          <p:cNvSpPr>
            <a:spLocks noGrp="1"/>
          </p:cNvSpPr>
          <p:nvPr>
            <p:ph type="title"/>
          </p:nvPr>
        </p:nvSpPr>
        <p:spPr>
          <a:xfrm>
            <a:off x="2427138" y="266170"/>
            <a:ext cx="7729728" cy="572030"/>
          </a:xfrm>
        </p:spPr>
        <p:txBody>
          <a:bodyPr>
            <a:normAutofit fontScale="90000"/>
          </a:bodyPr>
          <a:lstStyle/>
          <a:p>
            <a:r>
              <a:rPr lang="en-US"/>
              <a:t>Scoring – Appendix b </a:t>
            </a:r>
          </a:p>
        </p:txBody>
      </p:sp>
      <p:pic>
        <p:nvPicPr>
          <p:cNvPr id="6" name="Content Placeholder 5">
            <a:extLst>
              <a:ext uri="{FF2B5EF4-FFF2-40B4-BE49-F238E27FC236}">
                <a16:creationId xmlns:a16="http://schemas.microsoft.com/office/drawing/2014/main" id="{0A5F10E1-454F-4834-A33F-49E874D11A4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23269" y="994946"/>
            <a:ext cx="8337465" cy="5769921"/>
          </a:xfrm>
        </p:spPr>
      </p:pic>
    </p:spTree>
    <p:extLst>
      <p:ext uri="{BB962C8B-B14F-4D97-AF65-F5344CB8AC3E}">
        <p14:creationId xmlns:p14="http://schemas.microsoft.com/office/powerpoint/2010/main" val="400918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Administration &amp; Recipient Responsibility</a:t>
            </a:r>
          </a:p>
        </p:txBody>
      </p:sp>
    </p:spTree>
    <p:extLst>
      <p:ext uri="{BB962C8B-B14F-4D97-AF65-F5344CB8AC3E}">
        <p14:creationId xmlns:p14="http://schemas.microsoft.com/office/powerpoint/2010/main" val="2625026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07467"/>
            <a:ext cx="7729728" cy="1188720"/>
          </a:xfrm>
        </p:spPr>
        <p:txBody>
          <a:bodyPr>
            <a:normAutofit/>
          </a:bodyPr>
          <a:lstStyle/>
          <a:p>
            <a:pPr algn="ctr"/>
            <a:r>
              <a:rPr lang="en-US"/>
              <a:t>Recipient/Sub-recipient Relationship </a:t>
            </a:r>
          </a:p>
        </p:txBody>
      </p:sp>
      <p:sp>
        <p:nvSpPr>
          <p:cNvPr id="3" name="Content Placeholder 2"/>
          <p:cNvSpPr>
            <a:spLocks noGrp="1"/>
          </p:cNvSpPr>
          <p:nvPr>
            <p:ph idx="1"/>
          </p:nvPr>
        </p:nvSpPr>
        <p:spPr>
          <a:xfrm>
            <a:off x="1497711" y="1714119"/>
            <a:ext cx="9244203" cy="4721233"/>
          </a:xfrm>
        </p:spPr>
        <p:txBody>
          <a:bodyPr vert="horz" lIns="91440" tIns="45720" rIns="91440" bIns="45720" rtlCol="0" anchor="t">
            <a:normAutofit/>
          </a:bodyPr>
          <a:lstStyle/>
          <a:p>
            <a:pPr>
              <a:buFont typeface="Arial" panose="020B0604020202020204" pitchFamily="34" charset="0"/>
              <a:buChar char="•"/>
            </a:pPr>
            <a:r>
              <a:rPr lang="en-US" sz="2000"/>
              <a:t> Community Action of Pioneer Valley’s (CAPV) Continuum of Care Program (CoC) is the direct </a:t>
            </a:r>
            <a:r>
              <a:rPr lang="en-US" sz="2000" b="1"/>
              <a:t>recipient</a:t>
            </a:r>
            <a:r>
              <a:rPr lang="en-US" sz="2000"/>
              <a:t> to HUD, all projects funded through this RFP will be </a:t>
            </a:r>
            <a:r>
              <a:rPr lang="en-US" sz="2000" b="1"/>
              <a:t>subrecipients</a:t>
            </a:r>
            <a:r>
              <a:rPr lang="en-US" sz="2000"/>
              <a:t> to CAPV.</a:t>
            </a:r>
          </a:p>
          <a:p>
            <a:pPr>
              <a:buFont typeface="Arial" panose="020B0604020202020204" pitchFamily="34" charset="0"/>
              <a:buChar char="•"/>
            </a:pPr>
            <a:r>
              <a:rPr lang="en-US" sz="2000"/>
              <a:t> A formal contract agreement will be drafted between CAPV and all subrecipients once HUD has approved the projects.</a:t>
            </a:r>
          </a:p>
          <a:p>
            <a:pPr>
              <a:buFont typeface="Arial" panose="020B0604020202020204" pitchFamily="34" charset="0"/>
              <a:buChar char="•"/>
            </a:pPr>
            <a:r>
              <a:rPr lang="en-US" sz="2000"/>
              <a:t> Projects will be required to adhere to CAPV’s fiscal policies and procedures, and the CoC’s Program Requirements &amp; governance structure.</a:t>
            </a:r>
          </a:p>
          <a:p>
            <a:pPr>
              <a:buFont typeface="Arial" panose="020B0604020202020204" pitchFamily="34" charset="0"/>
              <a:buChar char="•"/>
            </a:pPr>
            <a:r>
              <a:rPr lang="en-US" sz="2000"/>
              <a:t> Projects must follow specific requirements as outlined in the NOFO, the RFP, and CAPVs subrecipient policies, in addition to meeting all HUD requirements.</a:t>
            </a:r>
          </a:p>
          <a:p>
            <a:pPr>
              <a:buFont typeface="Arial" panose="020B0604020202020204" pitchFamily="34" charset="0"/>
              <a:buChar char="•"/>
            </a:pPr>
            <a:r>
              <a:rPr lang="en-US" sz="2000"/>
              <a:t>Projects will bill CAPV monthly for reimbursement of eligible expenses. </a:t>
            </a:r>
          </a:p>
        </p:txBody>
      </p:sp>
    </p:spTree>
    <p:extLst>
      <p:ext uri="{BB962C8B-B14F-4D97-AF65-F5344CB8AC3E}">
        <p14:creationId xmlns:p14="http://schemas.microsoft.com/office/powerpoint/2010/main" val="1462905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88620"/>
            <a:ext cx="7729728" cy="1188720"/>
          </a:xfrm>
        </p:spPr>
        <p:txBody>
          <a:bodyPr/>
          <a:lstStyle/>
          <a:p>
            <a:pPr algn="ctr"/>
            <a:r>
              <a:rPr lang="en-US"/>
              <a:t>Match Requirements </a:t>
            </a:r>
          </a:p>
        </p:txBody>
      </p:sp>
      <p:sp>
        <p:nvSpPr>
          <p:cNvPr id="3" name="Content Placeholder 2"/>
          <p:cNvSpPr>
            <a:spLocks noGrp="1"/>
          </p:cNvSpPr>
          <p:nvPr>
            <p:ph idx="1"/>
          </p:nvPr>
        </p:nvSpPr>
        <p:spPr>
          <a:xfrm>
            <a:off x="514350" y="1737360"/>
            <a:ext cx="11315700" cy="4732020"/>
          </a:xfrm>
        </p:spPr>
        <p:txBody>
          <a:bodyPr vert="horz" lIns="91440" tIns="45720" rIns="91440" bIns="45720" rtlCol="0" anchor="t">
            <a:normAutofit/>
          </a:bodyPr>
          <a:lstStyle/>
          <a:p>
            <a:pPr>
              <a:buFont typeface="Arial" panose="020B0604020202020204" pitchFamily="34" charset="0"/>
              <a:buChar char="•"/>
            </a:pPr>
            <a:r>
              <a:rPr lang="en-US" sz="2800"/>
              <a:t>Recipients are required to provide </a:t>
            </a:r>
            <a:r>
              <a:rPr lang="en-US" sz="2800" b="1">
                <a:solidFill>
                  <a:schemeClr val="accent1"/>
                </a:solidFill>
              </a:rPr>
              <a:t>25% </a:t>
            </a:r>
            <a:r>
              <a:rPr lang="en-US" sz="2800"/>
              <a:t>match for all projects, less leasing dollars </a:t>
            </a:r>
          </a:p>
          <a:p>
            <a:pPr>
              <a:buFont typeface="Arial" panose="020B0604020202020204" pitchFamily="34" charset="0"/>
              <a:buChar char="•"/>
            </a:pPr>
            <a:r>
              <a:rPr lang="en-US" sz="2800"/>
              <a:t>Match can be cash or in-kind (services or goods) </a:t>
            </a:r>
          </a:p>
          <a:p>
            <a:pPr>
              <a:buFont typeface="Arial" panose="020B0604020202020204" pitchFamily="34" charset="0"/>
              <a:buChar char="•"/>
            </a:pPr>
            <a:r>
              <a:rPr lang="en-US" sz="2800"/>
              <a:t>Match must be documented prior to the grant agreement on agency letterhead</a:t>
            </a:r>
          </a:p>
          <a:p>
            <a:pPr>
              <a:buFont typeface="Arial" panose="020B0604020202020204" pitchFamily="34" charset="0"/>
              <a:buChar char="•"/>
            </a:pPr>
            <a:r>
              <a:rPr lang="en-US" sz="2800"/>
              <a:t> All match must be spent on costs that would be otherwise eligible under the CoC Program Interim Rule</a:t>
            </a:r>
          </a:p>
          <a:p>
            <a:pPr marL="0" indent="0">
              <a:buNone/>
            </a:pPr>
            <a:endParaRPr lang="en-US"/>
          </a:p>
        </p:txBody>
      </p:sp>
    </p:spTree>
    <p:extLst>
      <p:ext uri="{BB962C8B-B14F-4D97-AF65-F5344CB8AC3E}">
        <p14:creationId xmlns:p14="http://schemas.microsoft.com/office/powerpoint/2010/main" val="4499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46625"/>
            <a:ext cx="7729728" cy="1188720"/>
          </a:xfrm>
        </p:spPr>
        <p:txBody>
          <a:bodyPr/>
          <a:lstStyle/>
          <a:p>
            <a:pPr algn="ctr"/>
            <a:r>
              <a:rPr lang="en-US"/>
              <a:t>Match Examples</a:t>
            </a:r>
          </a:p>
        </p:txBody>
      </p:sp>
      <p:sp>
        <p:nvSpPr>
          <p:cNvPr id="3" name="Content Placeholder 2"/>
          <p:cNvSpPr>
            <a:spLocks noGrp="1"/>
          </p:cNvSpPr>
          <p:nvPr>
            <p:ph idx="1"/>
          </p:nvPr>
        </p:nvSpPr>
        <p:spPr>
          <a:xfrm>
            <a:off x="1100667" y="1909911"/>
            <a:ext cx="9412731" cy="4601464"/>
          </a:xfrm>
        </p:spPr>
        <p:txBody>
          <a:bodyPr>
            <a:normAutofit fontScale="92500" lnSpcReduction="10000"/>
          </a:bodyPr>
          <a:lstStyle/>
          <a:p>
            <a:pPr marL="0" indent="0">
              <a:buNone/>
            </a:pPr>
            <a:r>
              <a:rPr lang="en-US" sz="2500" b="1">
                <a:solidFill>
                  <a:schemeClr val="accent1"/>
                </a:solidFill>
              </a:rPr>
              <a:t>What IS match?</a:t>
            </a:r>
          </a:p>
          <a:p>
            <a:pPr>
              <a:buFont typeface="Arial" panose="020B0604020202020204" pitchFamily="34" charset="0"/>
              <a:buChar char="•"/>
            </a:pPr>
            <a:r>
              <a:rPr lang="en-US" sz="2100"/>
              <a:t>A local contractor donates paint and supplies and offers to paint all the TH units in a property</a:t>
            </a:r>
          </a:p>
          <a:p>
            <a:pPr>
              <a:buFont typeface="Arial" panose="020B0604020202020204" pitchFamily="34" charset="0"/>
              <a:buChar char="•"/>
            </a:pPr>
            <a:r>
              <a:rPr lang="en-US" sz="2100"/>
              <a:t> The recipient receives a $10,000 grant from a local foundation that goes to the organization’s general operating fund </a:t>
            </a:r>
          </a:p>
          <a:p>
            <a:pPr>
              <a:buFont typeface="Arial" panose="020B0604020202020204" pitchFamily="34" charset="0"/>
              <a:buChar char="•"/>
            </a:pPr>
            <a:r>
              <a:rPr lang="en-US" sz="2100"/>
              <a:t> Program income paid by participants directly to the recipient</a:t>
            </a:r>
          </a:p>
          <a:p>
            <a:pPr>
              <a:buFont typeface="Arial" panose="020B0604020202020204" pitchFamily="34" charset="0"/>
              <a:buChar char="•"/>
            </a:pPr>
            <a:r>
              <a:rPr lang="en-US" sz="2100"/>
              <a:t> A community agency will offer substance use counseling to 15 youth enrolled in an RRH project</a:t>
            </a:r>
          </a:p>
          <a:p>
            <a:pPr marL="0" indent="0">
              <a:buNone/>
            </a:pPr>
            <a:endParaRPr lang="en-US"/>
          </a:p>
          <a:p>
            <a:pPr marL="0" indent="0">
              <a:buNone/>
            </a:pPr>
            <a:r>
              <a:rPr lang="en-US" sz="2400" b="1">
                <a:solidFill>
                  <a:schemeClr val="accent1"/>
                </a:solidFill>
              </a:rPr>
              <a:t>What is NOT match?</a:t>
            </a:r>
          </a:p>
          <a:p>
            <a:pPr>
              <a:buFont typeface="Arial" panose="020B0604020202020204" pitchFamily="34" charset="0"/>
              <a:buChar char="•"/>
            </a:pPr>
            <a:r>
              <a:rPr lang="en-US"/>
              <a:t> </a:t>
            </a:r>
            <a:r>
              <a:rPr lang="en-US" sz="2100"/>
              <a:t>Cash or any in-kind contribution used as match for another grant </a:t>
            </a:r>
          </a:p>
          <a:p>
            <a:pPr>
              <a:buFont typeface="Arial" panose="020B0604020202020204" pitchFamily="34" charset="0"/>
              <a:buChar char="•"/>
            </a:pPr>
            <a:r>
              <a:rPr lang="en-US" sz="2100"/>
              <a:t> Federal benefits provided directly to the participant (i.e. SNAP) </a:t>
            </a:r>
          </a:p>
          <a:p>
            <a:pPr>
              <a:buFont typeface="Arial" panose="020B0604020202020204" pitchFamily="34" charset="0"/>
              <a:buChar char="•"/>
            </a:pPr>
            <a:endParaRPr lang="en-US"/>
          </a:p>
        </p:txBody>
      </p:sp>
    </p:spTree>
    <p:extLst>
      <p:ext uri="{BB962C8B-B14F-4D97-AF65-F5344CB8AC3E}">
        <p14:creationId xmlns:p14="http://schemas.microsoft.com/office/powerpoint/2010/main" val="2262921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270" y="394048"/>
            <a:ext cx="7729728" cy="1188720"/>
          </a:xfrm>
        </p:spPr>
        <p:txBody>
          <a:bodyPr/>
          <a:lstStyle/>
          <a:p>
            <a:r>
              <a:rPr lang="en-US"/>
              <a:t>Sample Budget (with leasing)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7579038"/>
              </p:ext>
            </p:extLst>
          </p:nvPr>
        </p:nvGraphicFramePr>
        <p:xfrm>
          <a:off x="4264660" y="2262376"/>
          <a:ext cx="6263640" cy="2333247"/>
        </p:xfrm>
        <a:graphic>
          <a:graphicData uri="http://schemas.openxmlformats.org/drawingml/2006/table">
            <a:tbl>
              <a:tblPr firstRow="1" firstCol="1" bandRow="1">
                <a:tableStyleId>{5C22544A-7EE6-4342-B048-85BDC9FD1C3A}</a:tableStyleId>
              </a:tblPr>
              <a:tblGrid>
                <a:gridCol w="1565575">
                  <a:extLst>
                    <a:ext uri="{9D8B030D-6E8A-4147-A177-3AD203B41FA5}">
                      <a16:colId xmlns:a16="http://schemas.microsoft.com/office/drawing/2014/main" val="3656016379"/>
                    </a:ext>
                  </a:extLst>
                </a:gridCol>
                <a:gridCol w="1565575">
                  <a:extLst>
                    <a:ext uri="{9D8B030D-6E8A-4147-A177-3AD203B41FA5}">
                      <a16:colId xmlns:a16="http://schemas.microsoft.com/office/drawing/2014/main" val="3395177444"/>
                    </a:ext>
                  </a:extLst>
                </a:gridCol>
                <a:gridCol w="1566245">
                  <a:extLst>
                    <a:ext uri="{9D8B030D-6E8A-4147-A177-3AD203B41FA5}">
                      <a16:colId xmlns:a16="http://schemas.microsoft.com/office/drawing/2014/main" val="2876401447"/>
                    </a:ext>
                  </a:extLst>
                </a:gridCol>
                <a:gridCol w="1566245">
                  <a:extLst>
                    <a:ext uri="{9D8B030D-6E8A-4147-A177-3AD203B41FA5}">
                      <a16:colId xmlns:a16="http://schemas.microsoft.com/office/drawing/2014/main" val="75802425"/>
                    </a:ext>
                  </a:extLst>
                </a:gridCol>
              </a:tblGrid>
              <a:tr h="268606">
                <a:tc>
                  <a:txBody>
                    <a:bodyPr/>
                    <a:lstStyle/>
                    <a:p>
                      <a:pPr marL="0" marR="0">
                        <a:lnSpc>
                          <a:spcPct val="107000"/>
                        </a:lnSpc>
                        <a:spcBef>
                          <a:spcPts val="0"/>
                        </a:spcBef>
                        <a:spcAft>
                          <a:spcPts val="0"/>
                        </a:spcAft>
                        <a:tabLst>
                          <a:tab pos="2667000" algn="l"/>
                        </a:tabLst>
                      </a:pPr>
                      <a:r>
                        <a:rPr lang="en-US" sz="1600">
                          <a:effectLst/>
                        </a:rPr>
                        <a:t>Line Item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CoC Funding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Match dollars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extLst>
                  <a:ext uri="{0D108BD9-81ED-4DB2-BD59-A6C34878D82A}">
                    <a16:rowId xmlns:a16="http://schemas.microsoft.com/office/drawing/2014/main" val="1366578670"/>
                  </a:ext>
                </a:extLst>
              </a:tr>
              <a:tr h="268606">
                <a:tc>
                  <a:txBody>
                    <a:bodyPr/>
                    <a:lstStyle/>
                    <a:p>
                      <a:pPr marL="0" marR="0">
                        <a:lnSpc>
                          <a:spcPct val="107000"/>
                        </a:lnSpc>
                        <a:spcBef>
                          <a:spcPts val="0"/>
                        </a:spcBef>
                        <a:spcAft>
                          <a:spcPts val="0"/>
                        </a:spcAft>
                        <a:tabLst>
                          <a:tab pos="2667000" algn="l"/>
                        </a:tabLst>
                      </a:pPr>
                      <a:r>
                        <a:rPr lang="en-US" sz="1600">
                          <a:effectLst/>
                        </a:rPr>
                        <a:t>Leasing Dollars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b="1">
                          <a:effectLst/>
                        </a:rPr>
                        <a:t>$100,000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$100,000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2517319558"/>
                  </a:ext>
                </a:extLst>
              </a:tr>
              <a:tr h="268606">
                <a:tc>
                  <a:txBody>
                    <a:bodyPr/>
                    <a:lstStyle/>
                    <a:p>
                      <a:pPr marL="0" marR="0">
                        <a:lnSpc>
                          <a:spcPct val="107000"/>
                        </a:lnSpc>
                        <a:spcBef>
                          <a:spcPts val="0"/>
                        </a:spcBef>
                        <a:spcAft>
                          <a:spcPts val="0"/>
                        </a:spcAft>
                        <a:tabLst>
                          <a:tab pos="2667000" algn="l"/>
                        </a:tabLst>
                      </a:pPr>
                      <a:r>
                        <a:rPr lang="en-US" sz="1600">
                          <a:effectLst/>
                        </a:rPr>
                        <a:t>Supportive Services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b="1">
                          <a:effectLst/>
                        </a:rPr>
                        <a:t>$30,000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$7,500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$37,500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083506162"/>
                  </a:ext>
                </a:extLst>
              </a:tr>
              <a:tr h="268606">
                <a:tc>
                  <a:txBody>
                    <a:bodyPr/>
                    <a:lstStyle/>
                    <a:p>
                      <a:pPr marL="0" marR="0">
                        <a:lnSpc>
                          <a:spcPct val="107000"/>
                        </a:lnSpc>
                        <a:spcBef>
                          <a:spcPts val="0"/>
                        </a:spcBef>
                        <a:spcAft>
                          <a:spcPts val="0"/>
                        </a:spcAft>
                        <a:tabLst>
                          <a:tab pos="2667000" algn="l"/>
                        </a:tabLst>
                      </a:pPr>
                      <a:r>
                        <a:rPr lang="en-US" sz="1600">
                          <a:effectLst/>
                        </a:rPr>
                        <a:t>HMIS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$10,000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$2,500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$12,500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399036966"/>
                  </a:ext>
                </a:extLst>
              </a:tr>
              <a:tr h="369656">
                <a:tc>
                  <a:txBody>
                    <a:bodyPr/>
                    <a:lstStyle/>
                    <a:p>
                      <a:pPr marL="0" marR="0">
                        <a:lnSpc>
                          <a:spcPct val="107000"/>
                        </a:lnSpc>
                        <a:spcBef>
                          <a:spcPts val="0"/>
                        </a:spcBef>
                        <a:spcAft>
                          <a:spcPts val="0"/>
                        </a:spcAft>
                        <a:tabLst>
                          <a:tab pos="2667000" algn="l"/>
                        </a:tabLst>
                      </a:pPr>
                      <a:r>
                        <a:rPr lang="en-US" sz="1600">
                          <a:effectLst/>
                        </a:rPr>
                        <a:t>Admin funds (10%)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$10,000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$2,500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rPr>
                        <a:t>$12,500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720763373"/>
                  </a:ext>
                </a:extLst>
              </a:tr>
              <a:tr h="268606">
                <a:tc>
                  <a:txBody>
                    <a:bodyPr/>
                    <a:lstStyle/>
                    <a:p>
                      <a:pPr marL="0" marR="0">
                        <a:lnSpc>
                          <a:spcPct val="107000"/>
                        </a:lnSpc>
                        <a:spcBef>
                          <a:spcPts val="0"/>
                        </a:spcBef>
                        <a:spcAft>
                          <a:spcPts val="0"/>
                        </a:spcAft>
                        <a:tabLst>
                          <a:tab pos="2667000" algn="l"/>
                        </a:tabLst>
                      </a:pPr>
                      <a:r>
                        <a:rPr lang="en-US"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nSpc>
                          <a:spcPct val="107000"/>
                        </a:lnSpc>
                        <a:spcBef>
                          <a:spcPts val="0"/>
                        </a:spcBef>
                        <a:spcAft>
                          <a:spcPts val="0"/>
                        </a:spcAft>
                        <a:tabLst>
                          <a:tab pos="2667000" algn="l"/>
                        </a:tabLst>
                      </a:pPr>
                      <a:r>
                        <a:rPr lang="en-US" sz="1600">
                          <a:effectLst/>
                        </a:rPr>
                        <a:t>$150,000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a:effectLst/>
                          <a:highlight>
                            <a:srgbClr val="FFFF00"/>
                          </a:highlight>
                        </a:rPr>
                        <a:t>$12,500.00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tabLst>
                          <a:tab pos="2667000" algn="l"/>
                        </a:tabLst>
                      </a:pPr>
                      <a:r>
                        <a:rPr lang="en-US" sz="1600" b="1">
                          <a:effectLst/>
                        </a:rPr>
                        <a:t>$162,500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703590926"/>
                  </a:ext>
                </a:extLst>
              </a:tr>
            </a:tbl>
          </a:graphicData>
        </a:graphic>
      </p:graphicFrame>
      <p:sp>
        <p:nvSpPr>
          <p:cNvPr id="5" name="Rounded Rectangle 4"/>
          <p:cNvSpPr/>
          <p:nvPr/>
        </p:nvSpPr>
        <p:spPr>
          <a:xfrm>
            <a:off x="1291591" y="2070035"/>
            <a:ext cx="2308860" cy="3202320"/>
          </a:xfrm>
          <a:prstGeom prst="roundRect">
            <a:avLst/>
          </a:prstGeom>
          <a:solidFill>
            <a:srgbClr val="6FE1CE"/>
          </a:solidFill>
          <a:ln>
            <a:solidFill>
              <a:schemeClr val="accent1">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1565196" y="2284220"/>
            <a:ext cx="1761650" cy="2862322"/>
          </a:xfrm>
          <a:prstGeom prst="rect">
            <a:avLst/>
          </a:prstGeom>
          <a:noFill/>
        </p:spPr>
        <p:txBody>
          <a:bodyPr wrap="square" lIns="91440" tIns="45720" rIns="91440" bIns="45720" rtlCol="0" anchor="t">
            <a:spAutoFit/>
          </a:bodyPr>
          <a:lstStyle/>
          <a:p>
            <a:pPr algn="ctr"/>
            <a:r>
              <a:rPr lang="en-US" sz="2000" b="1"/>
              <a:t>25% </a:t>
            </a:r>
            <a:r>
              <a:rPr lang="en-US" sz="2000"/>
              <a:t>of a $150,000 project budget is a </a:t>
            </a:r>
            <a:r>
              <a:rPr lang="en-US" sz="2000" b="1"/>
              <a:t>$37,500 </a:t>
            </a:r>
            <a:r>
              <a:rPr lang="en-US" sz="2000"/>
              <a:t>match requirement, unless there are leasing dollars...</a:t>
            </a:r>
          </a:p>
        </p:txBody>
      </p:sp>
      <p:sp>
        <p:nvSpPr>
          <p:cNvPr id="8" name="TextBox 7"/>
          <p:cNvSpPr txBox="1"/>
          <p:nvPr/>
        </p:nvSpPr>
        <p:spPr>
          <a:xfrm>
            <a:off x="4363164" y="4823376"/>
            <a:ext cx="6263640" cy="646331"/>
          </a:xfrm>
          <a:prstGeom prst="rect">
            <a:avLst/>
          </a:prstGeom>
          <a:noFill/>
        </p:spPr>
        <p:txBody>
          <a:bodyPr wrap="square" lIns="91440" tIns="45720" rIns="91440" bIns="45720" rtlCol="0" anchor="t">
            <a:spAutoFit/>
          </a:bodyPr>
          <a:lstStyle/>
          <a:p>
            <a:r>
              <a:rPr lang="en-US"/>
              <a:t>CoC Projects have a 10% administrative line item, half of which is retained by Community Action for grant administration.</a:t>
            </a:r>
          </a:p>
        </p:txBody>
      </p:sp>
    </p:spTree>
    <p:extLst>
      <p:ext uri="{BB962C8B-B14F-4D97-AF65-F5344CB8AC3E}">
        <p14:creationId xmlns:p14="http://schemas.microsoft.com/office/powerpoint/2010/main" val="3814990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45" y="183306"/>
            <a:ext cx="10058400" cy="1096427"/>
          </a:xfrm>
        </p:spPr>
        <p:txBody>
          <a:bodyPr/>
          <a:lstStyle/>
          <a:p>
            <a:r>
              <a:rPr lang="en-US"/>
              <a:t>Next steps</a:t>
            </a:r>
          </a:p>
        </p:txBody>
      </p:sp>
      <p:sp>
        <p:nvSpPr>
          <p:cNvPr id="3" name="Content Placeholder 2"/>
          <p:cNvSpPr>
            <a:spLocks noGrp="1"/>
          </p:cNvSpPr>
          <p:nvPr>
            <p:ph idx="1"/>
          </p:nvPr>
        </p:nvSpPr>
        <p:spPr>
          <a:xfrm>
            <a:off x="297180" y="1752952"/>
            <a:ext cx="11784330" cy="4373528"/>
          </a:xfrm>
        </p:spPr>
        <p:txBody>
          <a:bodyPr vert="horz" lIns="0" tIns="45720" rIns="0" bIns="45720" rtlCol="0" anchor="t">
            <a:normAutofit/>
          </a:bodyPr>
          <a:lstStyle/>
          <a:p>
            <a:pPr>
              <a:buFont typeface="Wingdings" panose="05000000000000000000" pitchFamily="2" charset="2"/>
              <a:buChar char="v"/>
            </a:pPr>
            <a:r>
              <a:rPr lang="en-US"/>
              <a:t>Talk with your agency or organization about applying! </a:t>
            </a:r>
          </a:p>
          <a:p>
            <a:pPr>
              <a:buFont typeface="Wingdings" panose="05000000000000000000" pitchFamily="2" charset="2"/>
              <a:buChar char="v"/>
            </a:pPr>
            <a:r>
              <a:rPr lang="en-US"/>
              <a:t>Initiate match letters now!</a:t>
            </a:r>
            <a:endParaRPr lang="en-US">
              <a:cs typeface="Calibri"/>
            </a:endParaRPr>
          </a:p>
          <a:p>
            <a:pPr>
              <a:buFont typeface="Wingdings" panose="05000000000000000000" pitchFamily="2" charset="2"/>
              <a:buChar char="v"/>
            </a:pPr>
            <a:r>
              <a:rPr lang="en-US"/>
              <a:t>Consult the Interim Rule to be sure your suggested expenses are eligible under a line item!</a:t>
            </a:r>
          </a:p>
          <a:p>
            <a:pPr>
              <a:buFont typeface="Wingdings" panose="05000000000000000000" pitchFamily="2" charset="2"/>
              <a:buChar char="v"/>
            </a:pPr>
            <a:r>
              <a:rPr lang="en-US">
                <a:cs typeface="Calibri"/>
              </a:rPr>
              <a:t>Read the NOFO!</a:t>
            </a:r>
          </a:p>
          <a:p>
            <a:pPr>
              <a:buFont typeface="Wingdings" panose="05000000000000000000" pitchFamily="2" charset="2"/>
              <a:buChar char="v"/>
            </a:pPr>
            <a:r>
              <a:rPr lang="en-US">
                <a:cs typeface="Calibri"/>
              </a:rPr>
              <a:t>Check out our website!</a:t>
            </a:r>
          </a:p>
          <a:p>
            <a:pPr>
              <a:buFont typeface="Wingdings" panose="05000000000000000000" pitchFamily="2" charset="2"/>
              <a:buChar char="v"/>
            </a:pPr>
            <a:r>
              <a:rPr lang="en-US">
                <a:cs typeface="Calibri"/>
              </a:rPr>
              <a:t>Contact us if you need alternative, accessible application formats!</a:t>
            </a:r>
          </a:p>
        </p:txBody>
      </p:sp>
    </p:spTree>
    <p:extLst>
      <p:ext uri="{BB962C8B-B14F-4D97-AF65-F5344CB8AC3E}">
        <p14:creationId xmlns:p14="http://schemas.microsoft.com/office/powerpoint/2010/main" val="4175574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350D-1227-480A-8DB4-4C9C7E4227D1}"/>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1AED6E5B-0CAE-4F39-B746-1A57DEEF59D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2351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AC78-79DE-491C-93CC-FD28B6560001}"/>
              </a:ext>
            </a:extLst>
          </p:cNvPr>
          <p:cNvSpPr>
            <a:spLocks noGrp="1"/>
          </p:cNvSpPr>
          <p:nvPr>
            <p:ph type="title"/>
          </p:nvPr>
        </p:nvSpPr>
        <p:spPr/>
        <p:txBody>
          <a:bodyPr/>
          <a:lstStyle/>
          <a:p>
            <a:r>
              <a:rPr lang="en-US"/>
              <a:t>Funding &amp; timeline</a:t>
            </a:r>
          </a:p>
        </p:txBody>
      </p:sp>
      <p:sp>
        <p:nvSpPr>
          <p:cNvPr id="3" name="Text Placeholder 2">
            <a:extLst>
              <a:ext uri="{FF2B5EF4-FFF2-40B4-BE49-F238E27FC236}">
                <a16:creationId xmlns:a16="http://schemas.microsoft.com/office/drawing/2014/main" id="{33E46904-AA0A-434F-AF2B-B09C57A61F9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1789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02303"/>
          </a:xfrm>
        </p:spPr>
        <p:txBody>
          <a:bodyPr>
            <a:normAutofit fontScale="90000"/>
          </a:bodyPr>
          <a:lstStyle/>
          <a:p>
            <a:pPr algn="ctr"/>
            <a:r>
              <a:rPr lang="en-US" u="sng"/>
              <a:t>RFP Timeline &amp; Project Start Dates</a:t>
            </a:r>
            <a:endParaRPr lang="en-US" u="sng">
              <a:cs typeface="Calibri Light" panose="020F0302020204030204"/>
            </a:endParaRPr>
          </a:p>
        </p:txBody>
      </p:sp>
      <p:graphicFrame>
        <p:nvGraphicFramePr>
          <p:cNvPr id="3" name="Table 3">
            <a:extLst>
              <a:ext uri="{FF2B5EF4-FFF2-40B4-BE49-F238E27FC236}">
                <a16:creationId xmlns:a16="http://schemas.microsoft.com/office/drawing/2014/main" id="{A4FDC6DC-AF56-4A6C-903C-7B9A39DF7C42}"/>
              </a:ext>
            </a:extLst>
          </p:cNvPr>
          <p:cNvGraphicFramePr>
            <a:graphicFrameLocks noGrp="1"/>
          </p:cNvGraphicFramePr>
          <p:nvPr>
            <p:extLst>
              <p:ext uri="{D42A27DB-BD31-4B8C-83A1-F6EECF244321}">
                <p14:modId xmlns:p14="http://schemas.microsoft.com/office/powerpoint/2010/main" val="1322878656"/>
              </p:ext>
            </p:extLst>
          </p:nvPr>
        </p:nvGraphicFramePr>
        <p:xfrm>
          <a:off x="863328" y="1262800"/>
          <a:ext cx="10286104" cy="5460329"/>
        </p:xfrm>
        <a:graphic>
          <a:graphicData uri="http://schemas.openxmlformats.org/drawingml/2006/table">
            <a:tbl>
              <a:tblPr firstRow="1" bandRow="1">
                <a:tableStyleId>{21E4AEA4-8DFA-4A89-87EB-49C32662AFE0}</a:tableStyleId>
              </a:tblPr>
              <a:tblGrid>
                <a:gridCol w="7951695">
                  <a:extLst>
                    <a:ext uri="{9D8B030D-6E8A-4147-A177-3AD203B41FA5}">
                      <a16:colId xmlns:a16="http://schemas.microsoft.com/office/drawing/2014/main" val="3988955437"/>
                    </a:ext>
                  </a:extLst>
                </a:gridCol>
                <a:gridCol w="2334409">
                  <a:extLst>
                    <a:ext uri="{9D8B030D-6E8A-4147-A177-3AD203B41FA5}">
                      <a16:colId xmlns:a16="http://schemas.microsoft.com/office/drawing/2014/main" val="2399133916"/>
                    </a:ext>
                  </a:extLst>
                </a:gridCol>
              </a:tblGrid>
              <a:tr h="781840">
                <a:tc>
                  <a:txBody>
                    <a:bodyPr/>
                    <a:lstStyle/>
                    <a:p>
                      <a:r>
                        <a:rPr lang="en-US" sz="2000">
                          <a:solidFill>
                            <a:schemeClr val="tx1"/>
                          </a:solidFill>
                        </a:rPr>
                        <a:t>RFP Released</a:t>
                      </a:r>
                      <a:endParaRPr lang="en-US" sz="2000" cap="small" baseline="0">
                        <a:solidFill>
                          <a:schemeClr val="tx1"/>
                        </a:solidFill>
                      </a:endParaRPr>
                    </a:p>
                  </a:txBody>
                  <a:tcPr>
                    <a:solidFill>
                      <a:srgbClr val="6FE1CE"/>
                    </a:solidFill>
                  </a:tcPr>
                </a:tc>
                <a:tc>
                  <a:txBody>
                    <a:bodyPr/>
                    <a:lstStyle/>
                    <a:p>
                      <a:pPr algn="ctr"/>
                      <a:r>
                        <a:rPr lang="en-US" sz="2000">
                          <a:solidFill>
                            <a:schemeClr val="tx1"/>
                          </a:solidFill>
                        </a:rPr>
                        <a:t>August 28</a:t>
                      </a:r>
                    </a:p>
                  </a:txBody>
                  <a:tcPr>
                    <a:solidFill>
                      <a:srgbClr val="6FE1CE"/>
                    </a:solidFill>
                  </a:tcPr>
                </a:tc>
                <a:extLst>
                  <a:ext uri="{0D108BD9-81ED-4DB2-BD59-A6C34878D82A}">
                    <a16:rowId xmlns:a16="http://schemas.microsoft.com/office/drawing/2014/main" val="1798815821"/>
                  </a:ext>
                </a:extLst>
              </a:tr>
              <a:tr h="735240">
                <a:tc>
                  <a:txBody>
                    <a:bodyPr/>
                    <a:lstStyle/>
                    <a:p>
                      <a:r>
                        <a:rPr lang="en-US" sz="2000" b="1" u="none">
                          <a:solidFill>
                            <a:schemeClr val="tx1"/>
                          </a:solidFill>
                        </a:rPr>
                        <a:t>RFP Responses Due</a:t>
                      </a:r>
                    </a:p>
                  </a:txBody>
                  <a:tcPr/>
                </a:tc>
                <a:tc>
                  <a:txBody>
                    <a:bodyPr/>
                    <a:lstStyle/>
                    <a:p>
                      <a:pPr algn="ctr"/>
                      <a:r>
                        <a:rPr lang="en-US" sz="2000" b="1">
                          <a:solidFill>
                            <a:schemeClr val="tx1"/>
                          </a:solidFill>
                        </a:rPr>
                        <a:t>September 27</a:t>
                      </a:r>
                    </a:p>
                  </a:txBody>
                  <a:tcPr/>
                </a:tc>
                <a:extLst>
                  <a:ext uri="{0D108BD9-81ED-4DB2-BD59-A6C34878D82A}">
                    <a16:rowId xmlns:a16="http://schemas.microsoft.com/office/drawing/2014/main" val="2356625348"/>
                  </a:ext>
                </a:extLst>
              </a:tr>
              <a:tr h="640732">
                <a:tc>
                  <a:txBody>
                    <a:bodyPr/>
                    <a:lstStyle/>
                    <a:p>
                      <a:r>
                        <a:rPr lang="en-US" sz="2000" b="1">
                          <a:solidFill>
                            <a:schemeClr val="tx1"/>
                          </a:solidFill>
                        </a:rPr>
                        <a:t>Written Notification to Applicants</a:t>
                      </a:r>
                    </a:p>
                  </a:txBody>
                  <a:tcPr/>
                </a:tc>
                <a:tc>
                  <a:txBody>
                    <a:bodyPr/>
                    <a:lstStyle/>
                    <a:p>
                      <a:pPr algn="ctr"/>
                      <a:r>
                        <a:rPr lang="en-US" sz="2000" b="1">
                          <a:solidFill>
                            <a:schemeClr val="tx1"/>
                          </a:solidFill>
                        </a:rPr>
                        <a:t>October 11</a:t>
                      </a:r>
                    </a:p>
                  </a:txBody>
                  <a:tcPr/>
                </a:tc>
                <a:extLst>
                  <a:ext uri="{0D108BD9-81ED-4DB2-BD59-A6C34878D82A}">
                    <a16:rowId xmlns:a16="http://schemas.microsoft.com/office/drawing/2014/main" val="3486407632"/>
                  </a:ext>
                </a:extLst>
              </a:tr>
              <a:tr h="743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tx1"/>
                          </a:solidFill>
                        </a:rPr>
                        <a:t>Applications Completed in </a:t>
                      </a:r>
                      <a:r>
                        <a:rPr lang="en-US" sz="2000" b="1" i="1">
                          <a:solidFill>
                            <a:schemeClr val="tx1"/>
                          </a:solidFill>
                        </a:rPr>
                        <a:t>esnaps</a:t>
                      </a:r>
                    </a:p>
                  </a:txBody>
                  <a:tcPr/>
                </a:tc>
                <a:tc>
                  <a:txBody>
                    <a:bodyPr/>
                    <a:lstStyle/>
                    <a:p>
                      <a:pPr algn="ctr"/>
                      <a:r>
                        <a:rPr lang="en-US" sz="2000" b="1">
                          <a:solidFill>
                            <a:schemeClr val="tx1"/>
                          </a:solidFill>
                        </a:rPr>
                        <a:t>By October 18</a:t>
                      </a:r>
                    </a:p>
                  </a:txBody>
                  <a:tcPr/>
                </a:tc>
                <a:extLst>
                  <a:ext uri="{0D108BD9-81ED-4DB2-BD59-A6C34878D82A}">
                    <a16:rowId xmlns:a16="http://schemas.microsoft.com/office/drawing/2014/main" val="1551985707"/>
                  </a:ext>
                </a:extLst>
              </a:tr>
              <a:tr h="743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tx1"/>
                          </a:solidFill>
                        </a:rPr>
                        <a:t>Project Ranking Posted</a:t>
                      </a:r>
                    </a:p>
                  </a:txBody>
                  <a:tcPr/>
                </a:tc>
                <a:tc>
                  <a:txBody>
                    <a:bodyPr/>
                    <a:lstStyle/>
                    <a:p>
                      <a:pPr algn="ctr"/>
                      <a:r>
                        <a:rPr lang="en-US" sz="2000" b="1">
                          <a:solidFill>
                            <a:schemeClr val="tx1"/>
                          </a:solidFill>
                        </a:rPr>
                        <a:t>October 21</a:t>
                      </a:r>
                    </a:p>
                  </a:txBody>
                  <a:tcPr/>
                </a:tc>
                <a:extLst>
                  <a:ext uri="{0D108BD9-81ED-4DB2-BD59-A6C34878D82A}">
                    <a16:rowId xmlns:a16="http://schemas.microsoft.com/office/drawing/2014/main" val="2252661617"/>
                  </a:ext>
                </a:extLst>
              </a:tr>
              <a:tr h="810179">
                <a:tc>
                  <a:txBody>
                    <a:bodyPr/>
                    <a:lstStyle/>
                    <a:p>
                      <a:r>
                        <a:rPr lang="en-US" sz="2000" b="1">
                          <a:solidFill>
                            <a:schemeClr val="tx1"/>
                          </a:solidFill>
                        </a:rPr>
                        <a:t>Completed Application Posted</a:t>
                      </a:r>
                      <a:endParaRPr lang="en-US" sz="2000">
                        <a:solidFill>
                          <a:schemeClr val="tx1"/>
                        </a:solidFill>
                      </a:endParaRPr>
                    </a:p>
                  </a:txBody>
                  <a:tcPr/>
                </a:tc>
                <a:tc>
                  <a:txBody>
                    <a:bodyPr/>
                    <a:lstStyle/>
                    <a:p>
                      <a:pPr algn="ctr"/>
                      <a:r>
                        <a:rPr lang="en-US" sz="2000" b="1">
                          <a:solidFill>
                            <a:schemeClr val="tx1"/>
                          </a:solidFill>
                        </a:rPr>
                        <a:t>By October 28</a:t>
                      </a:r>
                    </a:p>
                  </a:txBody>
                  <a:tcPr/>
                </a:tc>
                <a:extLst>
                  <a:ext uri="{0D108BD9-81ED-4DB2-BD59-A6C34878D82A}">
                    <a16:rowId xmlns:a16="http://schemas.microsoft.com/office/drawing/2014/main" val="1811631559"/>
                  </a:ext>
                </a:extLst>
              </a:tr>
              <a:tr h="533940">
                <a:tc>
                  <a:txBody>
                    <a:bodyPr/>
                    <a:lstStyle/>
                    <a:p>
                      <a:r>
                        <a:rPr lang="en-US" sz="2000" b="1">
                          <a:solidFill>
                            <a:schemeClr val="tx1"/>
                          </a:solidFill>
                        </a:rPr>
                        <a:t>Expected Project Start Dates</a:t>
                      </a:r>
                      <a:r>
                        <a:rPr lang="en-US" sz="2000" b="0">
                          <a:solidFill>
                            <a:schemeClr val="tx1"/>
                          </a:solidFill>
                        </a:rPr>
                        <a:t> </a:t>
                      </a:r>
                      <a:endParaRPr lang="en-US" sz="2000" b="1">
                        <a:solidFill>
                          <a:schemeClr val="tx1"/>
                        </a:solidFill>
                      </a:endParaRPr>
                    </a:p>
                  </a:txBody>
                  <a:tcPr/>
                </a:tc>
                <a:tc>
                  <a:txBody>
                    <a:bodyPr/>
                    <a:lstStyle/>
                    <a:p>
                      <a:pPr algn="ctr"/>
                      <a:r>
                        <a:rPr lang="en-US" sz="2000" b="1">
                          <a:solidFill>
                            <a:schemeClr val="tx1"/>
                          </a:solidFill>
                        </a:rPr>
                        <a:t>February 1, 2025</a:t>
                      </a:r>
                    </a:p>
                    <a:p>
                      <a:pPr lvl="0" algn="ctr">
                        <a:buNone/>
                      </a:pPr>
                      <a:r>
                        <a:rPr lang="en-US" sz="2000" b="1">
                          <a:solidFill>
                            <a:schemeClr val="tx1"/>
                          </a:solidFill>
                        </a:rPr>
                        <a:t>October 1, 2025 (YHDP only)</a:t>
                      </a:r>
                    </a:p>
                  </a:txBody>
                  <a:tcPr/>
                </a:tc>
                <a:extLst>
                  <a:ext uri="{0D108BD9-81ED-4DB2-BD59-A6C34878D82A}">
                    <a16:rowId xmlns:a16="http://schemas.microsoft.com/office/drawing/2014/main" val="475052781"/>
                  </a:ext>
                </a:extLst>
              </a:tr>
            </a:tbl>
          </a:graphicData>
        </a:graphic>
      </p:graphicFrame>
    </p:spTree>
    <p:extLst>
      <p:ext uri="{BB962C8B-B14F-4D97-AF65-F5344CB8AC3E}">
        <p14:creationId xmlns:p14="http://schemas.microsoft.com/office/powerpoint/2010/main" val="262517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980" y="91869"/>
            <a:ext cx="10058400" cy="1450757"/>
          </a:xfrm>
        </p:spPr>
        <p:txBody>
          <a:bodyPr/>
          <a:lstStyle/>
          <a:p>
            <a:pPr algn="ctr"/>
            <a:r>
              <a:rPr lang="en-US"/>
              <a:t>Total FY24 Funding Available</a:t>
            </a:r>
          </a:p>
        </p:txBody>
      </p:sp>
      <p:graphicFrame>
        <p:nvGraphicFramePr>
          <p:cNvPr id="4" name="Table 3"/>
          <p:cNvGraphicFramePr>
            <a:graphicFrameLocks noGrp="1"/>
          </p:cNvGraphicFramePr>
          <p:nvPr>
            <p:extLst>
              <p:ext uri="{D42A27DB-BD31-4B8C-83A1-F6EECF244321}">
                <p14:modId xmlns:p14="http://schemas.microsoft.com/office/powerpoint/2010/main" val="2350190227"/>
              </p:ext>
            </p:extLst>
          </p:nvPr>
        </p:nvGraphicFramePr>
        <p:xfrm>
          <a:off x="628650" y="1956435"/>
          <a:ext cx="10412730" cy="3937598"/>
        </p:xfrm>
        <a:graphic>
          <a:graphicData uri="http://schemas.openxmlformats.org/drawingml/2006/table">
            <a:tbl>
              <a:tblPr firstRow="1" firstCol="1" bandRow="1">
                <a:tableStyleId>{8A107856-5554-42FB-B03E-39F5DBC370BA}</a:tableStyleId>
              </a:tblPr>
              <a:tblGrid>
                <a:gridCol w="6570083">
                  <a:extLst>
                    <a:ext uri="{9D8B030D-6E8A-4147-A177-3AD203B41FA5}">
                      <a16:colId xmlns:a16="http://schemas.microsoft.com/office/drawing/2014/main" val="1256894398"/>
                    </a:ext>
                  </a:extLst>
                </a:gridCol>
                <a:gridCol w="3842647">
                  <a:extLst>
                    <a:ext uri="{9D8B030D-6E8A-4147-A177-3AD203B41FA5}">
                      <a16:colId xmlns:a16="http://schemas.microsoft.com/office/drawing/2014/main" val="3949424028"/>
                    </a:ext>
                  </a:extLst>
                </a:gridCol>
              </a:tblGrid>
              <a:tr h="1101090">
                <a:tc>
                  <a:txBody>
                    <a:bodyPr/>
                    <a:lstStyle/>
                    <a:p>
                      <a:pPr marL="0" marR="0" algn="ctr">
                        <a:lnSpc>
                          <a:spcPct val="115000"/>
                        </a:lnSpc>
                        <a:spcBef>
                          <a:spcPts val="0"/>
                        </a:spcBef>
                        <a:spcAft>
                          <a:spcPts val="1200"/>
                        </a:spcAft>
                      </a:pPr>
                      <a:r>
                        <a:rPr lang="en-US" sz="2000">
                          <a:effectLst/>
                        </a:rPr>
                        <a:t>Total Estimated Annual Renewal Demand</a:t>
                      </a:r>
                    </a:p>
                    <a:p>
                      <a:pPr marL="0" marR="0" algn="ctr">
                        <a:lnSpc>
                          <a:spcPct val="115000"/>
                        </a:lnSpc>
                        <a:spcBef>
                          <a:spcPts val="0"/>
                        </a:spcBef>
                        <a:spcAft>
                          <a:spcPts val="1200"/>
                        </a:spcAft>
                      </a:pPr>
                      <a:r>
                        <a:rPr lang="en-US" sz="2000">
                          <a:effectLst/>
                        </a:rPr>
                        <a:t>(for both Tier 1 CoC Projects and YHDP Projects)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FE1CE"/>
                    </a:solidFill>
                  </a:tcPr>
                </a:tc>
                <a:tc>
                  <a:txBody>
                    <a:bodyPr/>
                    <a:lstStyle/>
                    <a:p>
                      <a:pPr marL="0" marR="0" algn="ctr">
                        <a:lnSpc>
                          <a:spcPct val="115000"/>
                        </a:lnSpc>
                        <a:spcBef>
                          <a:spcPts val="0"/>
                        </a:spcBef>
                        <a:spcAft>
                          <a:spcPts val="1200"/>
                        </a:spcAft>
                      </a:pPr>
                      <a:r>
                        <a:rPr lang="en-US" sz="2400">
                          <a:effectLst/>
                        </a:rPr>
                        <a:t>$2,992,241</a:t>
                      </a:r>
                    </a:p>
                  </a:txBody>
                  <a:tcPr marL="68580" marR="68580" marT="0" marB="0">
                    <a:solidFill>
                      <a:srgbClr val="6FE1CE"/>
                    </a:solidFill>
                  </a:tcPr>
                </a:tc>
                <a:extLst>
                  <a:ext uri="{0D108BD9-81ED-4DB2-BD59-A6C34878D82A}">
                    <a16:rowId xmlns:a16="http://schemas.microsoft.com/office/drawing/2014/main" val="650277200"/>
                  </a:ext>
                </a:extLst>
              </a:tr>
              <a:tr h="685762">
                <a:tc>
                  <a:txBody>
                    <a:bodyPr/>
                    <a:lstStyle/>
                    <a:p>
                      <a:pPr marL="0" marR="0" algn="ctr">
                        <a:lnSpc>
                          <a:spcPct val="115000"/>
                        </a:lnSpc>
                        <a:spcBef>
                          <a:spcPts val="0"/>
                        </a:spcBef>
                        <a:spcAft>
                          <a:spcPts val="1200"/>
                        </a:spcAft>
                      </a:pPr>
                      <a:r>
                        <a:rPr lang="en-US" sz="2000">
                          <a:effectLst/>
                        </a:rPr>
                        <a:t>CoC Planning (Collaborative Applicant only)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200"/>
                        </a:spcAft>
                      </a:pPr>
                      <a:r>
                        <a:rPr lang="en-US" sz="2000">
                          <a:effectLst/>
                        </a:rPr>
                        <a:t>$149,612</a:t>
                      </a:r>
                    </a:p>
                  </a:txBody>
                  <a:tcPr marL="68580" marR="68580" marT="0" marB="0"/>
                </a:tc>
                <a:extLst>
                  <a:ext uri="{0D108BD9-81ED-4DB2-BD59-A6C34878D82A}">
                    <a16:rowId xmlns:a16="http://schemas.microsoft.com/office/drawing/2014/main" val="3832329223"/>
                  </a:ext>
                </a:extLst>
              </a:tr>
              <a:tr h="786306">
                <a:tc>
                  <a:txBody>
                    <a:bodyPr/>
                    <a:lstStyle/>
                    <a:p>
                      <a:pPr marL="0" marR="0" algn="ctr">
                        <a:lnSpc>
                          <a:spcPct val="115000"/>
                        </a:lnSpc>
                        <a:spcBef>
                          <a:spcPts val="0"/>
                        </a:spcBef>
                        <a:spcAft>
                          <a:spcPts val="1200"/>
                        </a:spcAft>
                      </a:pPr>
                      <a:r>
                        <a:rPr lang="en-US" sz="2000">
                          <a:effectLst/>
                        </a:rPr>
                        <a:t>DV Bonus Funds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200"/>
                        </a:spcAft>
                      </a:pPr>
                      <a:r>
                        <a:rPr lang="en-US" sz="2000">
                          <a:effectLst/>
                        </a:rPr>
                        <a:t>Up to $373,323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524003"/>
                  </a:ext>
                </a:extLst>
              </a:tr>
              <a:tr h="678678">
                <a:tc>
                  <a:txBody>
                    <a:bodyPr/>
                    <a:lstStyle/>
                    <a:p>
                      <a:pPr marL="0" marR="0" algn="ctr">
                        <a:lnSpc>
                          <a:spcPct val="115000"/>
                        </a:lnSpc>
                        <a:spcBef>
                          <a:spcPts val="0"/>
                        </a:spcBef>
                        <a:spcAft>
                          <a:spcPts val="1200"/>
                        </a:spcAft>
                      </a:pPr>
                      <a:r>
                        <a:rPr lang="en-US" sz="2000">
                          <a:effectLst/>
                        </a:rPr>
                        <a:t>CoC Bonus Funds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200"/>
                        </a:spcAft>
                      </a:pPr>
                      <a:r>
                        <a:rPr lang="en-US" sz="2000">
                          <a:effectLst/>
                        </a:rPr>
                        <a:t>Up to $359,069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719151"/>
                  </a:ext>
                </a:extLst>
              </a:tr>
              <a:tr h="685762">
                <a:tc>
                  <a:txBody>
                    <a:bodyPr/>
                    <a:lstStyle/>
                    <a:p>
                      <a:pPr marL="0" marR="0" algn="ctr">
                        <a:lnSpc>
                          <a:spcPct val="115000"/>
                        </a:lnSpc>
                        <a:spcBef>
                          <a:spcPts val="0"/>
                        </a:spcBef>
                        <a:spcAft>
                          <a:spcPts val="1200"/>
                        </a:spcAft>
                      </a:pPr>
                      <a:r>
                        <a:rPr lang="en-US" sz="2000">
                          <a:effectLst/>
                        </a:rPr>
                        <a:t>Total Possible Available Funding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200"/>
                        </a:spcAft>
                      </a:pPr>
                      <a:r>
                        <a:rPr lang="en-US" sz="2000">
                          <a:effectLst/>
                        </a:rPr>
                        <a:t>$3,874,245</a:t>
                      </a:r>
                    </a:p>
                  </a:txBody>
                  <a:tcPr marL="68580" marR="68580" marT="0" marB="0"/>
                </a:tc>
                <a:extLst>
                  <a:ext uri="{0D108BD9-81ED-4DB2-BD59-A6C34878D82A}">
                    <a16:rowId xmlns:a16="http://schemas.microsoft.com/office/drawing/2014/main" val="1991556732"/>
                  </a:ext>
                </a:extLst>
              </a:tr>
            </a:tbl>
          </a:graphicData>
        </a:graphic>
      </p:graphicFrame>
    </p:spTree>
    <p:extLst>
      <p:ext uri="{BB962C8B-B14F-4D97-AF65-F5344CB8AC3E}">
        <p14:creationId xmlns:p14="http://schemas.microsoft.com/office/powerpoint/2010/main" val="179399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13279"/>
          </a:xfrm>
        </p:spPr>
        <p:txBody>
          <a:bodyPr>
            <a:normAutofit/>
          </a:bodyPr>
          <a:lstStyle/>
          <a:p>
            <a:pPr algn="ctr"/>
            <a:r>
              <a:rPr lang="en-US"/>
              <a:t>Funding: Current Projects and Renewal</a:t>
            </a:r>
            <a:endParaRPr lang="en-US">
              <a:cs typeface="Calibri Light"/>
            </a:endParaRPr>
          </a:p>
        </p:txBody>
      </p:sp>
      <p:sp>
        <p:nvSpPr>
          <p:cNvPr id="3" name="Content Placeholder 2"/>
          <p:cNvSpPr>
            <a:spLocks noGrp="1"/>
          </p:cNvSpPr>
          <p:nvPr>
            <p:ph idx="4294967295"/>
          </p:nvPr>
        </p:nvSpPr>
        <p:spPr>
          <a:xfrm>
            <a:off x="792162" y="1578710"/>
            <a:ext cx="10607675" cy="4992687"/>
          </a:xfrm>
          <a:solidFill>
            <a:schemeClr val="bg1"/>
          </a:solidFill>
        </p:spPr>
        <p:txBody>
          <a:bodyPr vert="horz" lIns="91440" tIns="45720" rIns="91440" bIns="45720" rtlCol="0" anchor="t">
            <a:normAutofit fontScale="92500" lnSpcReduction="10000"/>
          </a:bodyPr>
          <a:lstStyle/>
          <a:p>
            <a:pPr>
              <a:buFont typeface="Wingdings" panose="05000000000000000000" pitchFamily="2" charset="2"/>
              <a:buChar char="§"/>
            </a:pPr>
            <a:r>
              <a:rPr lang="en-US" sz="3200"/>
              <a:t>Renewal Project</a:t>
            </a:r>
          </a:p>
          <a:p>
            <a:pPr lvl="1">
              <a:buFont typeface="Wingdings" panose="05000000000000000000" pitchFamily="2" charset="2"/>
              <a:buChar char="§"/>
            </a:pPr>
            <a:r>
              <a:rPr lang="en-US" sz="1900"/>
              <a:t>Renew current project as is (no changes to project types or components)</a:t>
            </a:r>
          </a:p>
          <a:p>
            <a:pPr marL="372110" lvl="1" indent="-171450">
              <a:buFont typeface="Wingdings" panose="05000000000000000000" pitchFamily="2" charset="2"/>
              <a:buChar char="§"/>
            </a:pPr>
            <a:endParaRPr lang="en-US" sz="900"/>
          </a:p>
          <a:p>
            <a:pPr>
              <a:buFont typeface="Wingdings" panose="05000000000000000000" pitchFamily="2" charset="2"/>
              <a:buChar char="§"/>
            </a:pPr>
            <a:r>
              <a:rPr lang="en-US" sz="3000"/>
              <a:t>Expansion Project</a:t>
            </a:r>
          </a:p>
          <a:p>
            <a:pPr lvl="1">
              <a:buFont typeface="Wingdings" panose="05000000000000000000" pitchFamily="2" charset="2"/>
              <a:buChar char="§"/>
            </a:pPr>
            <a:r>
              <a:rPr lang="en-US"/>
              <a:t>Expand current project</a:t>
            </a:r>
          </a:p>
          <a:p>
            <a:pPr lvl="2">
              <a:buFont typeface="Wingdings" panose="05000000000000000000" pitchFamily="2" charset="2"/>
              <a:buChar char="§"/>
            </a:pPr>
            <a:r>
              <a:rPr lang="en-US"/>
              <a:t>Increased capacity, change in project type or services provided, etc. </a:t>
            </a:r>
          </a:p>
          <a:p>
            <a:pPr lvl="1">
              <a:buFont typeface="Wingdings" panose="05000000000000000000" pitchFamily="2" charset="2"/>
              <a:buChar char="§"/>
            </a:pPr>
            <a:r>
              <a:rPr lang="en-US"/>
              <a:t>DV Expansion:  Add or expand capacity, services and/or access for DV survivors</a:t>
            </a:r>
          </a:p>
          <a:p>
            <a:pPr marL="372110" lvl="1" indent="-171450">
              <a:buFont typeface="Wingdings" panose="05000000000000000000" pitchFamily="2" charset="2"/>
              <a:buChar char="§"/>
            </a:pPr>
            <a:endParaRPr lang="en-US" sz="900">
              <a:solidFill>
                <a:schemeClr val="tx1">
                  <a:lumMod val="50000"/>
                  <a:lumOff val="50000"/>
                </a:schemeClr>
              </a:solidFill>
            </a:endParaRPr>
          </a:p>
          <a:p>
            <a:pPr>
              <a:buFont typeface="Wingdings" panose="05000000000000000000" pitchFamily="2" charset="2"/>
              <a:buChar char="§"/>
            </a:pPr>
            <a:r>
              <a:rPr lang="en-US" sz="3200"/>
              <a:t>YHDP Renewal and Replacement</a:t>
            </a:r>
          </a:p>
          <a:p>
            <a:pPr lvl="1">
              <a:buFont typeface="Wingdings" panose="05000000000000000000" pitchFamily="2" charset="2"/>
              <a:buChar char="§"/>
            </a:pPr>
            <a:r>
              <a:rPr lang="en-US"/>
              <a:t>Renew current projects as is (no changes to project types or components)</a:t>
            </a:r>
          </a:p>
          <a:p>
            <a:pPr lvl="1">
              <a:buFont typeface="Wingdings" panose="05000000000000000000" pitchFamily="2" charset="2"/>
              <a:buChar char="§"/>
            </a:pPr>
            <a:r>
              <a:rPr lang="en-US"/>
              <a:t>Non-Competitive/Conditionally Awarded</a:t>
            </a:r>
          </a:p>
          <a:p>
            <a:pPr marL="200660" lvl="1" indent="0">
              <a:buNone/>
            </a:pPr>
            <a:endParaRPr lang="en-US"/>
          </a:p>
          <a:p>
            <a:pPr marL="200660" lvl="1" indent="0" algn="ctr">
              <a:buNone/>
            </a:pPr>
            <a:r>
              <a:rPr lang="en-US" i="1"/>
              <a:t>Renewal &amp; Expansion Projects are part of Priority Listing/Ranking</a:t>
            </a:r>
          </a:p>
          <a:p>
            <a:pPr marL="0" indent="0">
              <a:buNone/>
            </a:pPr>
            <a:endParaRPr lang="en-US"/>
          </a:p>
          <a:p>
            <a:endParaRPr lang="en-US"/>
          </a:p>
        </p:txBody>
      </p:sp>
    </p:spTree>
    <p:extLst>
      <p:ext uri="{BB962C8B-B14F-4D97-AF65-F5344CB8AC3E}">
        <p14:creationId xmlns:p14="http://schemas.microsoft.com/office/powerpoint/2010/main" val="390815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435" y="154548"/>
            <a:ext cx="9612630" cy="754380"/>
          </a:xfrm>
        </p:spPr>
        <p:txBody>
          <a:bodyPr>
            <a:normAutofit/>
          </a:bodyPr>
          <a:lstStyle/>
          <a:p>
            <a:pPr algn="ctr"/>
            <a:r>
              <a:rPr lang="en-US"/>
              <a:t>NEW Funding Opportunities</a:t>
            </a:r>
            <a:endParaRPr lang="en-US">
              <a:cs typeface="Calibri Light" panose="020F0302020204030204"/>
            </a:endParaRPr>
          </a:p>
        </p:txBody>
      </p:sp>
      <p:sp>
        <p:nvSpPr>
          <p:cNvPr id="3" name="Content Placeholder 2"/>
          <p:cNvSpPr>
            <a:spLocks noGrp="1"/>
          </p:cNvSpPr>
          <p:nvPr>
            <p:ph idx="1"/>
          </p:nvPr>
        </p:nvSpPr>
        <p:spPr>
          <a:xfrm>
            <a:off x="146685" y="1308192"/>
            <a:ext cx="11898629" cy="5141260"/>
          </a:xfrm>
          <a:solidFill>
            <a:schemeClr val="bg1"/>
          </a:solidFill>
        </p:spPr>
        <p:txBody>
          <a:bodyPr vert="horz" lIns="0" tIns="45720" rIns="0" bIns="45720" rtlCol="0" anchor="t">
            <a:normAutofit fontScale="25000" lnSpcReduction="20000"/>
          </a:bodyPr>
          <a:lstStyle/>
          <a:p>
            <a:pPr marL="200660" lvl="1" indent="0" fontAlgn="base">
              <a:buNone/>
            </a:pPr>
            <a:r>
              <a:rPr lang="en-US" sz="7200" b="1">
                <a:solidFill>
                  <a:srgbClr val="6FE1CE"/>
                </a:solidFill>
              </a:rPr>
              <a:t>      </a:t>
            </a:r>
            <a:r>
              <a:rPr lang="en-US" sz="7200" b="1" u="sng">
                <a:solidFill>
                  <a:srgbClr val="6FE1CE"/>
                </a:solidFill>
              </a:rPr>
              <a:t>CoC Bonus</a:t>
            </a:r>
            <a:endParaRPr lang="en-US" sz="7200" b="1" u="sng">
              <a:solidFill>
                <a:srgbClr val="6FE1CE"/>
              </a:solidFill>
              <a:cs typeface="Calibri" panose="020F0502020204030204"/>
            </a:endParaRPr>
          </a:p>
          <a:p>
            <a:pPr marL="154940" lvl="1" indent="0" fontAlgn="base">
              <a:buNone/>
            </a:pPr>
            <a:r>
              <a:rPr lang="en-US" sz="7200" b="1" i="1"/>
              <a:t>$359,069 </a:t>
            </a:r>
            <a:r>
              <a:rPr lang="en-US" sz="7200" i="1"/>
              <a:t>CoC Bonus funding -</a:t>
            </a:r>
            <a:r>
              <a:rPr lang="en-US" sz="6600"/>
              <a:t>serving Individuals and families experiencing homelessness (see program-specific eligibility)</a:t>
            </a:r>
            <a:endParaRPr lang="en-US" sz="7200" i="1"/>
          </a:p>
          <a:p>
            <a:pPr marL="383540" lvl="1" fontAlgn="base">
              <a:buFont typeface="Wingdings" panose="05000000000000000000" pitchFamily="2" charset="2"/>
              <a:buChar char="§"/>
            </a:pPr>
            <a:r>
              <a:rPr lang="en-US" sz="7000" b="1"/>
              <a:t>Permanent Supportive Housing Projects </a:t>
            </a:r>
            <a:endParaRPr lang="en-US" sz="7000" b="1">
              <a:cs typeface="Calibri"/>
            </a:endParaRPr>
          </a:p>
          <a:p>
            <a:pPr marL="383540" lvl="1" fontAlgn="base">
              <a:buFont typeface="Wingdings" panose="05000000000000000000" pitchFamily="2" charset="2"/>
              <a:buChar char="§"/>
            </a:pPr>
            <a:r>
              <a:rPr lang="en-US" sz="7000" b="1"/>
              <a:t>Rapid Rehousing Projects </a:t>
            </a:r>
            <a:endParaRPr lang="en-US" sz="7000" b="1">
              <a:cs typeface="Calibri"/>
            </a:endParaRPr>
          </a:p>
          <a:p>
            <a:pPr marL="383540" lvl="1" fontAlgn="base">
              <a:buFont typeface="Wingdings" panose="05000000000000000000" pitchFamily="2" charset="2"/>
              <a:buChar char="§"/>
            </a:pPr>
            <a:r>
              <a:rPr lang="en-US" sz="7000" b="1"/>
              <a:t>Combined Transitional Housing-Rapid Rehousing (TH-RRH)</a:t>
            </a:r>
          </a:p>
          <a:p>
            <a:pPr marL="200660" lvl="1" indent="0" fontAlgn="base">
              <a:buNone/>
            </a:pPr>
            <a:endParaRPr lang="en-US" sz="7200" b="1" u="sng">
              <a:solidFill>
                <a:schemeClr val="accent1"/>
              </a:solidFill>
            </a:endParaRPr>
          </a:p>
          <a:p>
            <a:pPr marL="566420" lvl="3" indent="0">
              <a:buNone/>
            </a:pPr>
            <a:r>
              <a:rPr lang="en-US" sz="7200" b="1" u="sng">
                <a:solidFill>
                  <a:srgbClr val="6FE1CE"/>
                </a:solidFill>
              </a:rPr>
              <a:t>DV Bonus</a:t>
            </a:r>
            <a:endParaRPr lang="en-US" sz="7200" b="1" i="1" u="sng">
              <a:solidFill>
                <a:srgbClr val="6FE1CE"/>
              </a:solidFill>
            </a:endParaRPr>
          </a:p>
          <a:p>
            <a:pPr marL="154940" lvl="1" indent="0" fontAlgn="base">
              <a:buNone/>
            </a:pPr>
            <a:r>
              <a:rPr lang="en-US" sz="7200" b="1" i="1"/>
              <a:t>$373,323 </a:t>
            </a:r>
            <a:r>
              <a:rPr lang="en-US" sz="7200" i="1"/>
              <a:t>DV Bonus funding – </a:t>
            </a:r>
            <a:r>
              <a:rPr lang="en-US" sz="7200"/>
              <a:t>for Project serving survivors of domestic violence, dating violence, sexual assault, or stalking who are experiencing homelessness (24CFR 578.3) </a:t>
            </a:r>
            <a:endParaRPr lang="en-US" sz="7200">
              <a:cs typeface="Calibri"/>
            </a:endParaRPr>
          </a:p>
          <a:p>
            <a:pPr marL="383540" lvl="1" fontAlgn="base">
              <a:buFont typeface="Wingdings" panose="05000000000000000000" pitchFamily="2" charset="2"/>
              <a:buChar char="§"/>
            </a:pPr>
            <a:r>
              <a:rPr lang="en-US" sz="7000" b="1">
                <a:cs typeface="Calibri" panose="020F0502020204030204"/>
              </a:rPr>
              <a:t>Expansion of Current non-DV Projects</a:t>
            </a:r>
            <a:r>
              <a:rPr lang="en-US" sz="7000">
                <a:cs typeface="Calibri" panose="020F0502020204030204"/>
              </a:rPr>
              <a:t> (Any CoC Component) </a:t>
            </a:r>
            <a:r>
              <a:rPr lang="en-US" sz="7000" b="1">
                <a:cs typeface="Calibri" panose="020F0502020204030204"/>
              </a:rPr>
              <a:t>to begin serving survivors</a:t>
            </a:r>
            <a:endParaRPr lang="en-US" sz="7000">
              <a:cs typeface="Calibri" panose="020F0502020204030204"/>
            </a:endParaRPr>
          </a:p>
          <a:p>
            <a:pPr marL="383540" lvl="1" fontAlgn="base">
              <a:buFont typeface="Wingdings" panose="05000000000000000000" pitchFamily="2" charset="2"/>
              <a:buChar char="§"/>
            </a:pPr>
            <a:r>
              <a:rPr lang="en-US" sz="7000" b="1"/>
              <a:t>Development of New Projects </a:t>
            </a:r>
            <a:r>
              <a:rPr lang="en-US" sz="7000"/>
              <a:t>(RRH, Joint TH-RRH) </a:t>
            </a:r>
            <a:r>
              <a:rPr lang="en-US" sz="7000" b="1"/>
              <a:t>committed to serving survivors</a:t>
            </a:r>
            <a:endParaRPr lang="en-US" sz="8000" b="1">
              <a:cs typeface="Calibri" panose="020F0502020204030204"/>
            </a:endParaRPr>
          </a:p>
          <a:p>
            <a:pPr marL="383540" lvl="1">
              <a:buFont typeface="Wingdings" panose="05000000000000000000" pitchFamily="2" charset="2"/>
              <a:buChar char="§"/>
            </a:pPr>
            <a:endParaRPr lang="en-US" sz="6400"/>
          </a:p>
          <a:p>
            <a:pPr marL="200660" lvl="1" indent="0">
              <a:buNone/>
            </a:pPr>
            <a:endParaRPr lang="en-US" sz="6400">
              <a:cs typeface="Calibri" panose="020F0502020204030204"/>
            </a:endParaRPr>
          </a:p>
          <a:p>
            <a:pPr>
              <a:buFont typeface="Wingdings" panose="05000000000000000000" pitchFamily="2" charset="2"/>
              <a:buChar char="v"/>
            </a:pPr>
            <a:endParaRPr lang="en-US"/>
          </a:p>
          <a:p>
            <a:r>
              <a:rPr lang="en-US"/>
              <a:t>. </a:t>
            </a:r>
            <a:endParaRPr lang="en-US">
              <a:cs typeface="Calibri"/>
            </a:endParaRPr>
          </a:p>
          <a:p>
            <a:pPr>
              <a:buFont typeface="Arial" panose="020B0604020202020204" pitchFamily="34" charset="0"/>
              <a:buChar char="•"/>
            </a:pPr>
            <a:endParaRPr lang="en-US"/>
          </a:p>
        </p:txBody>
      </p:sp>
    </p:spTree>
    <p:extLst>
      <p:ext uri="{BB962C8B-B14F-4D97-AF65-F5344CB8AC3E}">
        <p14:creationId xmlns:p14="http://schemas.microsoft.com/office/powerpoint/2010/main" val="88847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4E0C-E6EF-4A97-893F-028CC105948B}"/>
              </a:ext>
            </a:extLst>
          </p:cNvPr>
          <p:cNvSpPr>
            <a:spLocks noGrp="1"/>
          </p:cNvSpPr>
          <p:nvPr>
            <p:ph type="title"/>
          </p:nvPr>
        </p:nvSpPr>
        <p:spPr/>
        <p:txBody>
          <a:bodyPr/>
          <a:lstStyle/>
          <a:p>
            <a:r>
              <a:rPr lang="en-US"/>
              <a:t>Subrecipient eligibility &amp; requirements</a:t>
            </a:r>
          </a:p>
        </p:txBody>
      </p:sp>
      <p:sp>
        <p:nvSpPr>
          <p:cNvPr id="3" name="Text Placeholder 2">
            <a:extLst>
              <a:ext uri="{FF2B5EF4-FFF2-40B4-BE49-F238E27FC236}">
                <a16:creationId xmlns:a16="http://schemas.microsoft.com/office/drawing/2014/main" id="{F3D0396A-5193-4BE5-ABE3-28F61B1EAF3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024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18546"/>
            <a:ext cx="7729728" cy="1188720"/>
          </a:xfrm>
        </p:spPr>
        <p:txBody>
          <a:bodyPr>
            <a:normAutofit/>
          </a:bodyPr>
          <a:lstStyle/>
          <a:p>
            <a:r>
              <a:rPr lang="en-US"/>
              <a:t>Hud Minimum threshold criteria</a:t>
            </a:r>
          </a:p>
        </p:txBody>
      </p:sp>
      <p:sp>
        <p:nvSpPr>
          <p:cNvPr id="3" name="Content Placeholder 2"/>
          <p:cNvSpPr>
            <a:spLocks noGrp="1"/>
          </p:cNvSpPr>
          <p:nvPr>
            <p:ph idx="1"/>
          </p:nvPr>
        </p:nvSpPr>
        <p:spPr>
          <a:xfrm>
            <a:off x="741045" y="1872627"/>
            <a:ext cx="10709910" cy="4023360"/>
          </a:xfrm>
        </p:spPr>
        <p:txBody>
          <a:bodyPr vert="horz" lIns="91440" tIns="45720" rIns="91440" bIns="45720" rtlCol="0" anchor="t">
            <a:normAutofit fontScale="55000" lnSpcReduction="20000"/>
          </a:bodyPr>
          <a:lstStyle/>
          <a:p>
            <a:r>
              <a:rPr lang="en-US" sz="3600"/>
              <a:t>Submit a fully completed new or renewal application on time (Sept 27 by 5:00 p.m.)</a:t>
            </a:r>
            <a:endParaRPr lang="en-US" sz="3600">
              <a:solidFill>
                <a:srgbClr val="262626"/>
              </a:solidFill>
            </a:endParaRPr>
          </a:p>
          <a:p>
            <a:r>
              <a:rPr lang="en-US" sz="3600"/>
              <a:t>Be an eligible applicant, serving or planning to serve an eligible population</a:t>
            </a:r>
          </a:p>
          <a:p>
            <a:r>
              <a:rPr lang="en-US" sz="3600"/>
              <a:t>Document the required, secured match of 25% (YHDP projects have a waiver)</a:t>
            </a:r>
          </a:p>
          <a:p>
            <a:r>
              <a:rPr lang="en-US" sz="3600"/>
              <a:t>Have a valid SAM.gov and valid UEI number</a:t>
            </a:r>
            <a:endParaRPr lang="en-US"/>
          </a:p>
          <a:p>
            <a:r>
              <a:rPr lang="en-US" sz="3600"/>
              <a:t>No outstanding delinquent federal debt</a:t>
            </a:r>
          </a:p>
          <a:p>
            <a:r>
              <a:rPr lang="en-US" sz="3600"/>
              <a:t>Not debarred/suspended from doing business with the federal government </a:t>
            </a:r>
          </a:p>
          <a:p>
            <a:r>
              <a:rPr lang="en-US" sz="3600"/>
              <a:t>Code of Conduct that is compliant with 2 CFR Part 200 and submitted to HUD</a:t>
            </a:r>
          </a:p>
          <a:p>
            <a:r>
              <a:rPr lang="en-US" sz="3600"/>
              <a:t>Independent audit within the last 6 months and no material findings in audit</a:t>
            </a:r>
          </a:p>
          <a:p>
            <a:r>
              <a:rPr lang="en-US" sz="3600"/>
              <a:t>In compliance with prohibition against lobbying 31 U.S. Code Section 1352</a:t>
            </a:r>
          </a:p>
          <a:p>
            <a:r>
              <a:rPr lang="en-US" sz="3600"/>
              <a:t>No unresolved Fair Housing or Civil Rights matters</a:t>
            </a:r>
            <a:endParaRPr lang="en-US"/>
          </a:p>
          <a:p>
            <a:pPr marL="0" indent="0">
              <a:buNone/>
            </a:pPr>
            <a:endParaRPr lang="en-US"/>
          </a:p>
        </p:txBody>
      </p:sp>
    </p:spTree>
    <p:extLst>
      <p:ext uri="{BB962C8B-B14F-4D97-AF65-F5344CB8AC3E}">
        <p14:creationId xmlns:p14="http://schemas.microsoft.com/office/powerpoint/2010/main" val="20826696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1A0D72AE4287448C626D86083358D7" ma:contentTypeVersion="16" ma:contentTypeDescription="Create a new document." ma:contentTypeScope="" ma:versionID="cde57b0303243f1ea73bb0b52627cf08">
  <xsd:schema xmlns:xsd="http://www.w3.org/2001/XMLSchema" xmlns:xs="http://www.w3.org/2001/XMLSchema" xmlns:p="http://schemas.microsoft.com/office/2006/metadata/properties" xmlns:ns2="64ea17a1-dffb-4023-aade-8ddb5d22979b" xmlns:ns3="2ed1e42b-3b16-4c4c-980e-db513e605f0f" targetNamespace="http://schemas.microsoft.com/office/2006/metadata/properties" ma:root="true" ma:fieldsID="91f1c37e0310acd1fb68f0b4ea0b88d0" ns2:_="" ns3:_="">
    <xsd:import namespace="64ea17a1-dffb-4023-aade-8ddb5d22979b"/>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Explanation"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a17a1-dffb-4023-aade-8ddb5d2297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Explanation" ma:index="12" nillable="true" ma:displayName="Explanation" ma:format="Dropdown" ma:internalName="Explanation">
      <xsd:simpleType>
        <xsd:restriction base="dms:Text">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276a186-9e68-4632-aee2-e126ee2ec76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db3e3c0-44a2-4d88-b8db-8d0a7e11350e}" ma:internalName="TaxCatchAll" ma:showField="CatchAllData" ma:web="2ed1e42b-3b16-4c4c-980e-db513e605f0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ed1e42b-3b16-4c4c-980e-db513e605f0f" xsi:nil="true"/>
    <lcf76f155ced4ddcb4097134ff3c332f xmlns="64ea17a1-dffb-4023-aade-8ddb5d22979b">
      <Terms xmlns="http://schemas.microsoft.com/office/infopath/2007/PartnerControls"/>
    </lcf76f155ced4ddcb4097134ff3c332f>
    <Explanation xmlns="64ea17a1-dffb-4023-aade-8ddb5d22979b" xsi:nil="true"/>
    <MediaLengthInSeconds xmlns="64ea17a1-dffb-4023-aade-8ddb5d22979b" xsi:nil="true"/>
    <SharedWithUsers xmlns="2ed1e42b-3b16-4c4c-980e-db513e605f0f">
      <UserInfo>
        <DisplayName>Katie Dwan</DisplayName>
        <AccountId>38131</AccountId>
        <AccountType/>
      </UserInfo>
    </SharedWithUsers>
  </documentManagement>
</p:properties>
</file>

<file path=customXml/itemProps1.xml><?xml version="1.0" encoding="utf-8"?>
<ds:datastoreItem xmlns:ds="http://schemas.openxmlformats.org/officeDocument/2006/customXml" ds:itemID="{5048CE4E-58F2-4149-8026-5A5B8523044F}">
  <ds:schemaRefs>
    <ds:schemaRef ds:uri="http://schemas.microsoft.com/sharepoint/v3/contenttype/forms"/>
  </ds:schemaRefs>
</ds:datastoreItem>
</file>

<file path=customXml/itemProps2.xml><?xml version="1.0" encoding="utf-8"?>
<ds:datastoreItem xmlns:ds="http://schemas.openxmlformats.org/officeDocument/2006/customXml" ds:itemID="{6D3FB574-3E54-4A33-9F5D-5B583C790E63}">
  <ds:schemaRefs>
    <ds:schemaRef ds:uri="2ed1e42b-3b16-4c4c-980e-db513e605f0f"/>
    <ds:schemaRef ds:uri="64ea17a1-dffb-4023-aade-8ddb5d2297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9592A0C-7CDB-4E39-815F-4F8819F4E923}">
  <ds:schemaRefs>
    <ds:schemaRef ds:uri="2ed1e42b-3b16-4c4c-980e-db513e605f0f"/>
    <ds:schemaRef ds:uri="64ea17a1-dffb-4023-aade-8ddb5d22979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TM10001115[[fn=Parcel]]</Template>
  <Application>Microsoft Office PowerPoint</Application>
  <PresentationFormat>Widescreen</PresentationFormat>
  <Slides>28</Slides>
  <Notes>27</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Parcel</vt:lpstr>
      <vt:lpstr>Three County CoC 2024-2025 Funding Competition</vt:lpstr>
      <vt:lpstr>Today’s Agenda</vt:lpstr>
      <vt:lpstr>Funding &amp; timeline</vt:lpstr>
      <vt:lpstr>RFP Timeline &amp; Project Start Dates</vt:lpstr>
      <vt:lpstr>Total FY24 Funding Available</vt:lpstr>
      <vt:lpstr>Funding: Current Projects and Renewal</vt:lpstr>
      <vt:lpstr>NEW Funding Opportunities</vt:lpstr>
      <vt:lpstr>Subrecipient eligibility &amp; requirements</vt:lpstr>
      <vt:lpstr>Hud Minimum threshold criteria</vt:lpstr>
      <vt:lpstr>Three county coc Threshold Criteria</vt:lpstr>
      <vt:lpstr>HMIS Participation </vt:lpstr>
      <vt:lpstr>Coordinated entry participation</vt:lpstr>
      <vt:lpstr>Project priorities, types, &amp; scoring</vt:lpstr>
      <vt:lpstr>Hud priorities for New Projects</vt:lpstr>
      <vt:lpstr>Local Priorities for New Projects</vt:lpstr>
      <vt:lpstr>Permanent Supportive Housing (PSH)</vt:lpstr>
      <vt:lpstr>Rapid Re-Housing (RRH)</vt:lpstr>
      <vt:lpstr>Joint Transitional Housing and Rapid Rehousing (Joint TH-RRH)</vt:lpstr>
      <vt:lpstr>Application &amp; Documentation</vt:lpstr>
      <vt:lpstr>Application Scoring and Process</vt:lpstr>
      <vt:lpstr>Scoring – Appendix b </vt:lpstr>
      <vt:lpstr>Grant Administration &amp; Recipient Responsibility</vt:lpstr>
      <vt:lpstr>Recipient/Sub-recipient Relationship </vt:lpstr>
      <vt:lpstr>Match Requirements </vt:lpstr>
      <vt:lpstr>Match Examples</vt:lpstr>
      <vt:lpstr>Sample Budget (with leasing)</vt:lpstr>
      <vt:lpstr>Next steps</vt:lpstr>
      <vt:lpstr>Questions?</vt:lpstr>
    </vt:vector>
  </TitlesOfParts>
  <Company>Technical Assistance Collaborative,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Franklin County  Youth Homelessness Demonstration Program</dc:title>
  <dc:creator>Ellen Fitzpatrick</dc:creator>
  <cp:revision>101</cp:revision>
  <cp:lastPrinted>2022-08-17T14:55:25Z</cp:lastPrinted>
  <dcterms:created xsi:type="dcterms:W3CDTF">2020-01-24T15:01:21Z</dcterms:created>
  <dcterms:modified xsi:type="dcterms:W3CDTF">2024-09-05T19:04:26Z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0x010100EC1A0D72AE4287448C626D86083358D7</vt:lpwstr>
  </property>
  <property fmtid="{D5CDD505-2E9C-101B-9397-08002B2CF9AE}" pid="3" name="Order">
    <vt:r8>96400</vt:r8>
  </property>
  <property fmtid="{D5CDD505-2E9C-101B-9397-08002B2CF9AE}" pid="4" name="ComplianceAssetId">
    <vt:lpwstr/>
  </property>
  <property fmtid="{D5CDD505-2E9C-101B-9397-08002B2CF9AE}" pid="5" name="MediaServiceImageTags">
    <vt:lpwstr/>
  </property>
  <property fmtid="{D5CDD505-2E9C-101B-9397-08002B2CF9AE}" pid="6" name="xd_Prog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y fmtid="{D5CDD505-2E9C-101B-9397-08002B2CF9AE}" pid="11" name="SharedWithUsers">
    <vt:lpwstr>38131;#Katie Dwan</vt:lpwstr>
  </property>
</Properties>
</file>